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Albert Sans Medium"/>
      <p:regular r:id="rId21"/>
      <p:bold r:id="rId22"/>
      <p:italic r:id="rId23"/>
      <p:boldItalic r:id="rId24"/>
    </p:embeddedFont>
    <p:embeddedFont>
      <p:font typeface="Bebas Neue"/>
      <p:regular r:id="rId25"/>
    </p:embeddedFont>
    <p:embeddedFont>
      <p:font typeface="Albert Sans SemiBold"/>
      <p:regular r:id="rId26"/>
      <p:bold r:id="rId27"/>
      <p:italic r:id="rId28"/>
      <p:boldItalic r:id="rId29"/>
    </p:embeddedFont>
    <p:embeddedFont>
      <p:font typeface="Albert Sans"/>
      <p:regular r:id="rId30"/>
      <p:bold r:id="rId31"/>
      <p:italic r:id="rId32"/>
      <p:boldItalic r:id="rId33"/>
    </p:embeddedFont>
    <p:embeddedFont>
      <p:font typeface="PT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pos="449">
          <p15:clr>
            <a:srgbClr val="747775"/>
          </p15:clr>
        </p15:guide>
        <p15:guide id="4" pos="530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449"/>
        <p:guide pos="530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AlbertSansMedium-bold.fntdata"/><Relationship Id="rId21" Type="http://schemas.openxmlformats.org/officeDocument/2006/relationships/font" Target="fonts/AlbertSansMedium-regular.fntdata"/><Relationship Id="rId24" Type="http://schemas.openxmlformats.org/officeDocument/2006/relationships/font" Target="fonts/AlbertSansMedium-boldItalic.fntdata"/><Relationship Id="rId23" Type="http://schemas.openxmlformats.org/officeDocument/2006/relationships/font" Target="fonts/AlbertSans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lbertSansSemiBold-regular.fntdata"/><Relationship Id="rId25" Type="http://schemas.openxmlformats.org/officeDocument/2006/relationships/font" Target="fonts/BebasNeue-regular.fntdata"/><Relationship Id="rId28" Type="http://schemas.openxmlformats.org/officeDocument/2006/relationships/font" Target="fonts/AlbertSansSemiBold-italic.fntdata"/><Relationship Id="rId27" Type="http://schemas.openxmlformats.org/officeDocument/2006/relationships/font" Target="fonts/AlbertSans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lbertSansSemi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lbertSans-bold.fntdata"/><Relationship Id="rId30" Type="http://schemas.openxmlformats.org/officeDocument/2006/relationships/font" Target="fonts/AlbertSans-regular.fntdata"/><Relationship Id="rId11" Type="http://schemas.openxmlformats.org/officeDocument/2006/relationships/slide" Target="slides/slide6.xml"/><Relationship Id="rId33" Type="http://schemas.openxmlformats.org/officeDocument/2006/relationships/font" Target="fonts/AlbertSans-boldItalic.fntdata"/><Relationship Id="rId10" Type="http://schemas.openxmlformats.org/officeDocument/2006/relationships/slide" Target="slides/slide5.xml"/><Relationship Id="rId32" Type="http://schemas.openxmlformats.org/officeDocument/2006/relationships/font" Target="fonts/AlbertSans-italic.fntdata"/><Relationship Id="rId13" Type="http://schemas.openxmlformats.org/officeDocument/2006/relationships/slide" Target="slides/slide8.xml"/><Relationship Id="rId35" Type="http://schemas.openxmlformats.org/officeDocument/2006/relationships/font" Target="fonts/PTSans-bold.fntdata"/><Relationship Id="rId12" Type="http://schemas.openxmlformats.org/officeDocument/2006/relationships/slide" Target="slides/slide7.xml"/><Relationship Id="rId34" Type="http://schemas.openxmlformats.org/officeDocument/2006/relationships/font" Target="fonts/PTSans-regular.fntdata"/><Relationship Id="rId15" Type="http://schemas.openxmlformats.org/officeDocument/2006/relationships/slide" Target="slides/slide10.xml"/><Relationship Id="rId37" Type="http://schemas.openxmlformats.org/officeDocument/2006/relationships/font" Target="fonts/PTSans-boldItalic.fntdata"/><Relationship Id="rId14" Type="http://schemas.openxmlformats.org/officeDocument/2006/relationships/slide" Target="slides/slide9.xml"/><Relationship Id="rId36" Type="http://schemas.openxmlformats.org/officeDocument/2006/relationships/font" Target="fonts/PT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b1950e0ffc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g3b1950e0ffc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b1950e0ff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g3b1950e0ff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3b1950e0ffc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" name="Google Shape;438;g3b1950e0ff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b1950e0ffc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2" name="Google Shape;462;g3b1950e0ff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" name="Google Shape;468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b1950e0ff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g3b1950e0ff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b1950e0ff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3" name="Google Shape;353;g3b1950e0ff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58022" y="692000"/>
            <a:ext cx="6176700" cy="3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60700" y="4204400"/>
            <a:ext cx="45288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6" name="Google Shape;96;p11"/>
          <p:cNvGrpSpPr/>
          <p:nvPr/>
        </p:nvGrpSpPr>
        <p:grpSpPr>
          <a:xfrm flipH="1" rot="-2700000">
            <a:off x="7844935" y="4353026"/>
            <a:ext cx="1045765" cy="1045615"/>
            <a:chOff x="3741950" y="353925"/>
            <a:chExt cx="1045775" cy="1045625"/>
          </a:xfrm>
        </p:grpSpPr>
        <p:sp>
          <p:nvSpPr>
            <p:cNvPr id="97" name="Google Shape;97;p11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2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2" name="Google Shape;102;p12"/>
          <p:cNvSpPr txBox="1"/>
          <p:nvPr>
            <p:ph idx="1" type="subTitle"/>
          </p:nvPr>
        </p:nvSpPr>
        <p:spPr>
          <a:xfrm>
            <a:off x="720000" y="1541950"/>
            <a:ext cx="5373300" cy="2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03" name="Google Shape;103;p12"/>
          <p:cNvGrpSpPr/>
          <p:nvPr/>
        </p:nvGrpSpPr>
        <p:grpSpPr>
          <a:xfrm>
            <a:off x="83363" y="3630961"/>
            <a:ext cx="2394232" cy="2358638"/>
            <a:chOff x="7518600" y="1769557"/>
            <a:chExt cx="2394232" cy="2358638"/>
          </a:xfrm>
        </p:grpSpPr>
        <p:grpSp>
          <p:nvGrpSpPr>
            <p:cNvPr id="104" name="Google Shape;104;p12"/>
            <p:cNvGrpSpPr/>
            <p:nvPr/>
          </p:nvGrpSpPr>
          <p:grpSpPr>
            <a:xfrm rot="2700000">
              <a:off x="7735132" y="2112570"/>
              <a:ext cx="1045765" cy="1045615"/>
              <a:chOff x="3741950" y="353925"/>
              <a:chExt cx="1045775" cy="1045625"/>
            </a:xfrm>
          </p:grpSpPr>
          <p:sp>
            <p:nvSpPr>
              <p:cNvPr id="105" name="Google Shape;105;p12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8" name="Google Shape;108;p12"/>
            <p:cNvSpPr/>
            <p:nvPr/>
          </p:nvSpPr>
          <p:spPr>
            <a:xfrm rot="2700000">
              <a:off x="7904583" y="210999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3"/>
          <p:cNvSpPr txBox="1"/>
          <p:nvPr>
            <p:ph type="title"/>
          </p:nvPr>
        </p:nvSpPr>
        <p:spPr>
          <a:xfrm>
            <a:off x="1962000" y="1307100"/>
            <a:ext cx="52200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11" name="Google Shape;111;p13"/>
          <p:cNvGrpSpPr/>
          <p:nvPr/>
        </p:nvGrpSpPr>
        <p:grpSpPr>
          <a:xfrm>
            <a:off x="-808638" y="3630961"/>
            <a:ext cx="2394232" cy="2358638"/>
            <a:chOff x="-808638" y="3630961"/>
            <a:chExt cx="2394232" cy="2358638"/>
          </a:xfrm>
        </p:grpSpPr>
        <p:grpSp>
          <p:nvGrpSpPr>
            <p:cNvPr id="112" name="Google Shape;112;p13"/>
            <p:cNvGrpSpPr/>
            <p:nvPr/>
          </p:nvGrpSpPr>
          <p:grpSpPr>
            <a:xfrm flipH="1" rot="-2700000">
              <a:off x="323297" y="3973974"/>
              <a:ext cx="1045765" cy="1045615"/>
              <a:chOff x="3741950" y="353925"/>
              <a:chExt cx="1045775" cy="1045625"/>
            </a:xfrm>
          </p:grpSpPr>
          <p:sp>
            <p:nvSpPr>
              <p:cNvPr id="113" name="Google Shape;113;p13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13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3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6" name="Google Shape;116;p13"/>
            <p:cNvSpPr/>
            <p:nvPr/>
          </p:nvSpPr>
          <p:spPr>
            <a:xfrm flipH="1" rot="-2700000">
              <a:off x="-458248" y="3971401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/>
          <p:nvPr>
            <p:ph type="title"/>
          </p:nvPr>
        </p:nvSpPr>
        <p:spPr>
          <a:xfrm>
            <a:off x="2135550" y="1651188"/>
            <a:ext cx="4872900" cy="11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9" name="Google Shape;119;p14"/>
          <p:cNvSpPr txBox="1"/>
          <p:nvPr>
            <p:ph idx="1" type="subTitle"/>
          </p:nvPr>
        </p:nvSpPr>
        <p:spPr>
          <a:xfrm>
            <a:off x="2135550" y="2765575"/>
            <a:ext cx="48729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0" name="Google Shape;120;p14"/>
          <p:cNvGrpSpPr/>
          <p:nvPr/>
        </p:nvGrpSpPr>
        <p:grpSpPr>
          <a:xfrm rot="2700000">
            <a:off x="7740957" y="4395495"/>
            <a:ext cx="1045765" cy="1045615"/>
            <a:chOff x="3741950" y="353925"/>
            <a:chExt cx="1045775" cy="1045625"/>
          </a:xfrm>
        </p:grpSpPr>
        <p:sp>
          <p:nvSpPr>
            <p:cNvPr id="121" name="Google Shape;121;p14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/>
          <p:nvPr>
            <p:ph type="title"/>
          </p:nvPr>
        </p:nvSpPr>
        <p:spPr>
          <a:xfrm>
            <a:off x="3992121" y="398525"/>
            <a:ext cx="4597200" cy="16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hasCustomPrompt="1" type="title"/>
          </p:nvPr>
        </p:nvSpPr>
        <p:spPr>
          <a:xfrm>
            <a:off x="1284000" y="1288250"/>
            <a:ext cx="6576000" cy="19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1284000" y="3011425"/>
            <a:ext cx="6576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29" name="Google Shape;129;p16"/>
          <p:cNvGrpSpPr/>
          <p:nvPr/>
        </p:nvGrpSpPr>
        <p:grpSpPr>
          <a:xfrm flipH="1" rot="-2700000">
            <a:off x="290285" y="-33524"/>
            <a:ext cx="1045765" cy="1045615"/>
            <a:chOff x="3741950" y="353925"/>
            <a:chExt cx="1045775" cy="1045625"/>
          </a:xfrm>
        </p:grpSpPr>
        <p:sp>
          <p:nvSpPr>
            <p:cNvPr id="130" name="Google Shape;130;p16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36" name="Google Shape;136;p18"/>
          <p:cNvGrpSpPr/>
          <p:nvPr/>
        </p:nvGrpSpPr>
        <p:grpSpPr>
          <a:xfrm flipH="1">
            <a:off x="-657300" y="3660237"/>
            <a:ext cx="2358638" cy="2358638"/>
            <a:chOff x="7553537" y="3660237"/>
            <a:chExt cx="2358638" cy="2358638"/>
          </a:xfrm>
        </p:grpSpPr>
        <p:grpSp>
          <p:nvGrpSpPr>
            <p:cNvPr id="137" name="Google Shape;137;p18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138" name="Google Shape;138;p18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18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18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41" name="Google Shape;141;p18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" type="subTitle"/>
          </p:nvPr>
        </p:nvSpPr>
        <p:spPr>
          <a:xfrm>
            <a:off x="774411" y="3926850"/>
            <a:ext cx="23013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9"/>
          <p:cNvSpPr txBox="1"/>
          <p:nvPr>
            <p:ph idx="2" type="subTitle"/>
          </p:nvPr>
        </p:nvSpPr>
        <p:spPr>
          <a:xfrm>
            <a:off x="3419568" y="3926850"/>
            <a:ext cx="23013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9"/>
          <p:cNvSpPr txBox="1"/>
          <p:nvPr>
            <p:ph idx="3" type="subTitle"/>
          </p:nvPr>
        </p:nvSpPr>
        <p:spPr>
          <a:xfrm>
            <a:off x="6068289" y="3926850"/>
            <a:ext cx="23013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9"/>
          <p:cNvSpPr txBox="1"/>
          <p:nvPr>
            <p:ph idx="4" type="subTitle"/>
          </p:nvPr>
        </p:nvSpPr>
        <p:spPr>
          <a:xfrm>
            <a:off x="774411" y="3472275"/>
            <a:ext cx="2301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8" name="Google Shape;148;p19"/>
          <p:cNvSpPr txBox="1"/>
          <p:nvPr>
            <p:ph idx="5" type="subTitle"/>
          </p:nvPr>
        </p:nvSpPr>
        <p:spPr>
          <a:xfrm>
            <a:off x="3419568" y="3472275"/>
            <a:ext cx="2301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9" name="Google Shape;149;p19"/>
          <p:cNvSpPr txBox="1"/>
          <p:nvPr>
            <p:ph idx="6" type="subTitle"/>
          </p:nvPr>
        </p:nvSpPr>
        <p:spPr>
          <a:xfrm>
            <a:off x="6068289" y="3472275"/>
            <a:ext cx="2301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50" name="Google Shape;150;p19"/>
          <p:cNvGrpSpPr/>
          <p:nvPr/>
        </p:nvGrpSpPr>
        <p:grpSpPr>
          <a:xfrm>
            <a:off x="7382637" y="3658850"/>
            <a:ext cx="2358638" cy="2358638"/>
            <a:chOff x="7330062" y="1376500"/>
            <a:chExt cx="2358638" cy="2358638"/>
          </a:xfrm>
        </p:grpSpPr>
        <p:grpSp>
          <p:nvGrpSpPr>
            <p:cNvPr id="151" name="Google Shape;151;p19"/>
            <p:cNvGrpSpPr/>
            <p:nvPr/>
          </p:nvGrpSpPr>
          <p:grpSpPr>
            <a:xfrm flipH="1" rot="-2700000">
              <a:off x="7604535" y="1766438"/>
              <a:ext cx="1045765" cy="1045615"/>
              <a:chOff x="3741950" y="353925"/>
              <a:chExt cx="1045775" cy="1045625"/>
            </a:xfrm>
          </p:grpSpPr>
          <p:sp>
            <p:nvSpPr>
              <p:cNvPr id="152" name="Google Shape;152;p19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19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19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5" name="Google Shape;155;p19"/>
            <p:cNvSpPr/>
            <p:nvPr/>
          </p:nvSpPr>
          <p:spPr>
            <a:xfrm flipH="1" rot="-2700000">
              <a:off x="7680452" y="1716940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1" type="subTitle"/>
          </p:nvPr>
        </p:nvSpPr>
        <p:spPr>
          <a:xfrm>
            <a:off x="2968125" y="1744118"/>
            <a:ext cx="5455800" cy="6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0"/>
          <p:cNvSpPr txBox="1"/>
          <p:nvPr>
            <p:ph idx="2" type="subTitle"/>
          </p:nvPr>
        </p:nvSpPr>
        <p:spPr>
          <a:xfrm>
            <a:off x="2968112" y="2794537"/>
            <a:ext cx="54558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0"/>
          <p:cNvSpPr txBox="1"/>
          <p:nvPr>
            <p:ph idx="3" type="subTitle"/>
          </p:nvPr>
        </p:nvSpPr>
        <p:spPr>
          <a:xfrm>
            <a:off x="2968098" y="3841899"/>
            <a:ext cx="54558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0"/>
          <p:cNvSpPr txBox="1"/>
          <p:nvPr>
            <p:ph idx="4" type="subTitle"/>
          </p:nvPr>
        </p:nvSpPr>
        <p:spPr>
          <a:xfrm>
            <a:off x="2968125" y="1289543"/>
            <a:ext cx="5455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20"/>
          <p:cNvSpPr txBox="1"/>
          <p:nvPr>
            <p:ph idx="5" type="subTitle"/>
          </p:nvPr>
        </p:nvSpPr>
        <p:spPr>
          <a:xfrm>
            <a:off x="2968127" y="2339963"/>
            <a:ext cx="5455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20"/>
          <p:cNvSpPr txBox="1"/>
          <p:nvPr>
            <p:ph idx="6" type="subTitle"/>
          </p:nvPr>
        </p:nvSpPr>
        <p:spPr>
          <a:xfrm>
            <a:off x="2968112" y="3387325"/>
            <a:ext cx="5455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64" name="Google Shape;164;p20"/>
          <p:cNvGrpSpPr/>
          <p:nvPr/>
        </p:nvGrpSpPr>
        <p:grpSpPr>
          <a:xfrm>
            <a:off x="7553537" y="3660237"/>
            <a:ext cx="2358638" cy="2358638"/>
            <a:chOff x="7553537" y="3660237"/>
            <a:chExt cx="2358638" cy="2358638"/>
          </a:xfrm>
        </p:grpSpPr>
        <p:grpSp>
          <p:nvGrpSpPr>
            <p:cNvPr id="165" name="Google Shape;165;p20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166" name="Google Shape;166;p20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20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20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9" name="Google Shape;169;p20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2010042" y="1471051"/>
            <a:ext cx="3391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idx="2" type="subTitle"/>
          </p:nvPr>
        </p:nvSpPr>
        <p:spPr>
          <a:xfrm>
            <a:off x="3546853" y="3210739"/>
            <a:ext cx="3391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3" type="subTitle"/>
          </p:nvPr>
        </p:nvSpPr>
        <p:spPr>
          <a:xfrm>
            <a:off x="2780860" y="2338825"/>
            <a:ext cx="3391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4" type="subTitle"/>
          </p:nvPr>
        </p:nvSpPr>
        <p:spPr>
          <a:xfrm>
            <a:off x="4304937" y="4082578"/>
            <a:ext cx="3391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5" type="title"/>
          </p:nvPr>
        </p:nvSpPr>
        <p:spPr>
          <a:xfrm>
            <a:off x="1121750" y="1405736"/>
            <a:ext cx="860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" name="Google Shape;18;p3"/>
          <p:cNvSpPr txBox="1"/>
          <p:nvPr>
            <p:ph idx="6" type="title"/>
          </p:nvPr>
        </p:nvSpPr>
        <p:spPr>
          <a:xfrm>
            <a:off x="1892625" y="2251075"/>
            <a:ext cx="860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9" name="Google Shape;19;p3"/>
          <p:cNvSpPr txBox="1"/>
          <p:nvPr>
            <p:ph idx="7" type="title"/>
          </p:nvPr>
        </p:nvSpPr>
        <p:spPr>
          <a:xfrm>
            <a:off x="2656850" y="3122939"/>
            <a:ext cx="860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" name="Google Shape;20;p3"/>
          <p:cNvSpPr txBox="1"/>
          <p:nvPr>
            <p:ph idx="8" type="title"/>
          </p:nvPr>
        </p:nvSpPr>
        <p:spPr>
          <a:xfrm>
            <a:off x="3415352" y="3994815"/>
            <a:ext cx="8595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" name="Google Shape;21;p3"/>
          <p:cNvSpPr txBox="1"/>
          <p:nvPr>
            <p:ph idx="9" type="subTitle"/>
          </p:nvPr>
        </p:nvSpPr>
        <p:spPr>
          <a:xfrm>
            <a:off x="2010042" y="1258251"/>
            <a:ext cx="33912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3" type="subTitle"/>
          </p:nvPr>
        </p:nvSpPr>
        <p:spPr>
          <a:xfrm>
            <a:off x="3546861" y="2997939"/>
            <a:ext cx="33912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2780860" y="2126100"/>
            <a:ext cx="33912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5" type="subTitle"/>
          </p:nvPr>
        </p:nvSpPr>
        <p:spPr>
          <a:xfrm>
            <a:off x="4304946" y="3869853"/>
            <a:ext cx="33912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5" name="Google Shape;25;p3"/>
          <p:cNvGrpSpPr/>
          <p:nvPr/>
        </p:nvGrpSpPr>
        <p:grpSpPr>
          <a:xfrm flipH="1" rot="-2700000">
            <a:off x="7837772" y="4409520"/>
            <a:ext cx="1045765" cy="1045615"/>
            <a:chOff x="3741950" y="353925"/>
            <a:chExt cx="1045775" cy="1045625"/>
          </a:xfrm>
        </p:grpSpPr>
        <p:sp>
          <p:nvSpPr>
            <p:cNvPr id="26" name="Google Shape;26;p3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 txBox="1"/>
          <p:nvPr>
            <p:ph type="title"/>
          </p:nvPr>
        </p:nvSpPr>
        <p:spPr>
          <a:xfrm>
            <a:off x="2968125" y="3100294"/>
            <a:ext cx="49494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2" name="Google Shape;172;p21"/>
          <p:cNvSpPr txBox="1"/>
          <p:nvPr>
            <p:ph idx="1" type="subTitle"/>
          </p:nvPr>
        </p:nvSpPr>
        <p:spPr>
          <a:xfrm>
            <a:off x="1226400" y="1511306"/>
            <a:ext cx="6691200" cy="14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73" name="Google Shape;173;p21"/>
          <p:cNvGrpSpPr/>
          <p:nvPr/>
        </p:nvGrpSpPr>
        <p:grpSpPr>
          <a:xfrm flipH="1" rot="-2700000">
            <a:off x="520872" y="60574"/>
            <a:ext cx="1045765" cy="1045615"/>
            <a:chOff x="3741950" y="353925"/>
            <a:chExt cx="1045775" cy="1045625"/>
          </a:xfrm>
        </p:grpSpPr>
        <p:sp>
          <p:nvSpPr>
            <p:cNvPr id="174" name="Google Shape;174;p21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" name="Google Shape;177;p21"/>
          <p:cNvGrpSpPr/>
          <p:nvPr/>
        </p:nvGrpSpPr>
        <p:grpSpPr>
          <a:xfrm>
            <a:off x="7553537" y="3660237"/>
            <a:ext cx="2358638" cy="2358638"/>
            <a:chOff x="7553537" y="3660237"/>
            <a:chExt cx="2358638" cy="2358638"/>
          </a:xfrm>
        </p:grpSpPr>
        <p:grpSp>
          <p:nvGrpSpPr>
            <p:cNvPr id="178" name="Google Shape;178;p21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179" name="Google Shape;179;p21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21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21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2" name="Google Shape;182;p21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/>
          <p:nvPr>
            <p:ph type="title"/>
          </p:nvPr>
        </p:nvSpPr>
        <p:spPr>
          <a:xfrm>
            <a:off x="720000" y="897163"/>
            <a:ext cx="3594000" cy="163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5" name="Google Shape;185;p22"/>
          <p:cNvSpPr txBox="1"/>
          <p:nvPr>
            <p:ph idx="1" type="subTitle"/>
          </p:nvPr>
        </p:nvSpPr>
        <p:spPr>
          <a:xfrm>
            <a:off x="720000" y="2529150"/>
            <a:ext cx="35940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2"/>
          <p:cNvSpPr/>
          <p:nvPr>
            <p:ph idx="2" type="pic"/>
          </p:nvPr>
        </p:nvSpPr>
        <p:spPr>
          <a:xfrm>
            <a:off x="4739575" y="971573"/>
            <a:ext cx="3447600" cy="34437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9" name="Google Shape;189;p23"/>
          <p:cNvSpPr txBox="1"/>
          <p:nvPr>
            <p:ph idx="1" type="subTitle"/>
          </p:nvPr>
        </p:nvSpPr>
        <p:spPr>
          <a:xfrm>
            <a:off x="785226" y="3042926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3"/>
          <p:cNvSpPr txBox="1"/>
          <p:nvPr>
            <p:ph idx="2" type="subTitle"/>
          </p:nvPr>
        </p:nvSpPr>
        <p:spPr>
          <a:xfrm>
            <a:off x="3484347" y="3042926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3"/>
          <p:cNvSpPr txBox="1"/>
          <p:nvPr>
            <p:ph idx="3" type="subTitle"/>
          </p:nvPr>
        </p:nvSpPr>
        <p:spPr>
          <a:xfrm>
            <a:off x="6183474" y="3042926"/>
            <a:ext cx="21753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3"/>
          <p:cNvSpPr txBox="1"/>
          <p:nvPr>
            <p:ph idx="4" type="subTitle"/>
          </p:nvPr>
        </p:nvSpPr>
        <p:spPr>
          <a:xfrm>
            <a:off x="785225" y="2601445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3" name="Google Shape;193;p23"/>
          <p:cNvSpPr txBox="1"/>
          <p:nvPr>
            <p:ph idx="5" type="subTitle"/>
          </p:nvPr>
        </p:nvSpPr>
        <p:spPr>
          <a:xfrm>
            <a:off x="3484350" y="2601445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4" name="Google Shape;194;p23"/>
          <p:cNvSpPr txBox="1"/>
          <p:nvPr>
            <p:ph idx="6" type="subTitle"/>
          </p:nvPr>
        </p:nvSpPr>
        <p:spPr>
          <a:xfrm>
            <a:off x="6183475" y="2601445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95" name="Google Shape;195;p23"/>
          <p:cNvGrpSpPr/>
          <p:nvPr/>
        </p:nvGrpSpPr>
        <p:grpSpPr>
          <a:xfrm rot="10800000">
            <a:off x="-310519" y="4676382"/>
            <a:ext cx="2249640" cy="423402"/>
            <a:chOff x="6456475" y="3575600"/>
            <a:chExt cx="2936100" cy="552600"/>
          </a:xfrm>
        </p:grpSpPr>
        <p:sp>
          <p:nvSpPr>
            <p:cNvPr id="196" name="Google Shape;196;p23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0" name="Google Shape;200;p24"/>
          <p:cNvSpPr txBox="1"/>
          <p:nvPr>
            <p:ph idx="1" type="subTitle"/>
          </p:nvPr>
        </p:nvSpPr>
        <p:spPr>
          <a:xfrm>
            <a:off x="900101" y="2021050"/>
            <a:ext cx="21615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4"/>
          <p:cNvSpPr txBox="1"/>
          <p:nvPr>
            <p:ph idx="2" type="subTitle"/>
          </p:nvPr>
        </p:nvSpPr>
        <p:spPr>
          <a:xfrm>
            <a:off x="6082360" y="2021625"/>
            <a:ext cx="21579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4"/>
          <p:cNvSpPr txBox="1"/>
          <p:nvPr>
            <p:ph idx="3" type="subTitle"/>
          </p:nvPr>
        </p:nvSpPr>
        <p:spPr>
          <a:xfrm>
            <a:off x="900101" y="3606850"/>
            <a:ext cx="21615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24"/>
          <p:cNvSpPr txBox="1"/>
          <p:nvPr>
            <p:ph idx="4" type="subTitle"/>
          </p:nvPr>
        </p:nvSpPr>
        <p:spPr>
          <a:xfrm>
            <a:off x="6082360" y="3607425"/>
            <a:ext cx="21579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4"/>
          <p:cNvSpPr txBox="1"/>
          <p:nvPr>
            <p:ph idx="5" type="subTitle"/>
          </p:nvPr>
        </p:nvSpPr>
        <p:spPr>
          <a:xfrm>
            <a:off x="900101" y="1737450"/>
            <a:ext cx="2161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5" name="Google Shape;205;p24"/>
          <p:cNvSpPr txBox="1"/>
          <p:nvPr>
            <p:ph idx="6" type="subTitle"/>
          </p:nvPr>
        </p:nvSpPr>
        <p:spPr>
          <a:xfrm>
            <a:off x="900101" y="3323325"/>
            <a:ext cx="2161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6" name="Google Shape;206;p24"/>
          <p:cNvSpPr txBox="1"/>
          <p:nvPr>
            <p:ph idx="7" type="subTitle"/>
          </p:nvPr>
        </p:nvSpPr>
        <p:spPr>
          <a:xfrm>
            <a:off x="6082356" y="1738025"/>
            <a:ext cx="21579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7" name="Google Shape;207;p24"/>
          <p:cNvSpPr txBox="1"/>
          <p:nvPr>
            <p:ph idx="8" type="subTitle"/>
          </p:nvPr>
        </p:nvSpPr>
        <p:spPr>
          <a:xfrm>
            <a:off x="6082356" y="3323900"/>
            <a:ext cx="21579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8" name="Google Shape;208;p24"/>
          <p:cNvGrpSpPr/>
          <p:nvPr/>
        </p:nvGrpSpPr>
        <p:grpSpPr>
          <a:xfrm flipH="1" rot="10800000">
            <a:off x="7191231" y="4676382"/>
            <a:ext cx="2249640" cy="423402"/>
            <a:chOff x="6456475" y="3575600"/>
            <a:chExt cx="2936100" cy="552600"/>
          </a:xfrm>
        </p:grpSpPr>
        <p:sp>
          <p:nvSpPr>
            <p:cNvPr id="209" name="Google Shape;209;p24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3" name="Google Shape;213;p25"/>
          <p:cNvSpPr txBox="1"/>
          <p:nvPr>
            <p:ph idx="1" type="subTitle"/>
          </p:nvPr>
        </p:nvSpPr>
        <p:spPr>
          <a:xfrm>
            <a:off x="1109155" y="2421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5"/>
          <p:cNvSpPr txBox="1"/>
          <p:nvPr>
            <p:ph idx="2" type="subTitle"/>
          </p:nvPr>
        </p:nvSpPr>
        <p:spPr>
          <a:xfrm>
            <a:off x="3579000" y="2421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5"/>
          <p:cNvSpPr txBox="1"/>
          <p:nvPr>
            <p:ph idx="3" type="subTitle"/>
          </p:nvPr>
        </p:nvSpPr>
        <p:spPr>
          <a:xfrm>
            <a:off x="1109155" y="4083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5"/>
          <p:cNvSpPr txBox="1"/>
          <p:nvPr>
            <p:ph idx="4" type="subTitle"/>
          </p:nvPr>
        </p:nvSpPr>
        <p:spPr>
          <a:xfrm>
            <a:off x="3579000" y="4083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5"/>
          <p:cNvSpPr txBox="1"/>
          <p:nvPr>
            <p:ph idx="5" type="subTitle"/>
          </p:nvPr>
        </p:nvSpPr>
        <p:spPr>
          <a:xfrm>
            <a:off x="6048845" y="2421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25"/>
          <p:cNvSpPr txBox="1"/>
          <p:nvPr>
            <p:ph idx="6" type="subTitle"/>
          </p:nvPr>
        </p:nvSpPr>
        <p:spPr>
          <a:xfrm>
            <a:off x="6048845" y="4083775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5"/>
          <p:cNvSpPr txBox="1"/>
          <p:nvPr>
            <p:ph idx="7" type="subTitle"/>
          </p:nvPr>
        </p:nvSpPr>
        <p:spPr>
          <a:xfrm>
            <a:off x="1113055" y="2214388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0" name="Google Shape;220;p25"/>
          <p:cNvSpPr txBox="1"/>
          <p:nvPr>
            <p:ph idx="8" type="subTitle"/>
          </p:nvPr>
        </p:nvSpPr>
        <p:spPr>
          <a:xfrm>
            <a:off x="3582900" y="2214388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1" name="Google Shape;221;p25"/>
          <p:cNvSpPr txBox="1"/>
          <p:nvPr>
            <p:ph idx="9" type="subTitle"/>
          </p:nvPr>
        </p:nvSpPr>
        <p:spPr>
          <a:xfrm>
            <a:off x="6052745" y="2214388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2" name="Google Shape;222;p25"/>
          <p:cNvSpPr txBox="1"/>
          <p:nvPr>
            <p:ph idx="13" type="subTitle"/>
          </p:nvPr>
        </p:nvSpPr>
        <p:spPr>
          <a:xfrm>
            <a:off x="1113055" y="38752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3" name="Google Shape;223;p25"/>
          <p:cNvSpPr txBox="1"/>
          <p:nvPr>
            <p:ph idx="14" type="subTitle"/>
          </p:nvPr>
        </p:nvSpPr>
        <p:spPr>
          <a:xfrm>
            <a:off x="3582900" y="38752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4" name="Google Shape;224;p25"/>
          <p:cNvSpPr txBox="1"/>
          <p:nvPr>
            <p:ph idx="15" type="subTitle"/>
          </p:nvPr>
        </p:nvSpPr>
        <p:spPr>
          <a:xfrm>
            <a:off x="6052745" y="3875250"/>
            <a:ext cx="1978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25" name="Google Shape;225;p25"/>
          <p:cNvGrpSpPr/>
          <p:nvPr/>
        </p:nvGrpSpPr>
        <p:grpSpPr>
          <a:xfrm rot="10800000">
            <a:off x="-310519" y="4676382"/>
            <a:ext cx="2249640" cy="423402"/>
            <a:chOff x="6456475" y="3575600"/>
            <a:chExt cx="2936100" cy="552600"/>
          </a:xfrm>
        </p:grpSpPr>
        <p:sp>
          <p:nvSpPr>
            <p:cNvPr id="226" name="Google Shape;226;p25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5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1182628" y="2128775"/>
            <a:ext cx="16275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0" name="Google Shape;230;p26"/>
          <p:cNvSpPr txBox="1"/>
          <p:nvPr>
            <p:ph idx="1" type="subTitle"/>
          </p:nvPr>
        </p:nvSpPr>
        <p:spPr>
          <a:xfrm>
            <a:off x="909778" y="3629175"/>
            <a:ext cx="21732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1" name="Google Shape;231;p26"/>
          <p:cNvSpPr txBox="1"/>
          <p:nvPr>
            <p:ph idx="2" type="subTitle"/>
          </p:nvPr>
        </p:nvSpPr>
        <p:spPr>
          <a:xfrm>
            <a:off x="909778" y="32733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2" name="Google Shape;232;p26"/>
          <p:cNvSpPr txBox="1"/>
          <p:nvPr>
            <p:ph idx="3" type="title"/>
          </p:nvPr>
        </p:nvSpPr>
        <p:spPr>
          <a:xfrm>
            <a:off x="3758399" y="2128775"/>
            <a:ext cx="16272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3" name="Google Shape;233;p26"/>
          <p:cNvSpPr txBox="1"/>
          <p:nvPr>
            <p:ph idx="4" type="subTitle"/>
          </p:nvPr>
        </p:nvSpPr>
        <p:spPr>
          <a:xfrm>
            <a:off x="3485399" y="3629175"/>
            <a:ext cx="21732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4" name="Google Shape;234;p26"/>
          <p:cNvSpPr txBox="1"/>
          <p:nvPr>
            <p:ph idx="5" type="subTitle"/>
          </p:nvPr>
        </p:nvSpPr>
        <p:spPr>
          <a:xfrm>
            <a:off x="3485399" y="32733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5" name="Google Shape;235;p26"/>
          <p:cNvSpPr txBox="1"/>
          <p:nvPr>
            <p:ph idx="6" type="title"/>
          </p:nvPr>
        </p:nvSpPr>
        <p:spPr>
          <a:xfrm>
            <a:off x="6334019" y="2128775"/>
            <a:ext cx="16272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6" name="Google Shape;236;p26"/>
          <p:cNvSpPr txBox="1"/>
          <p:nvPr>
            <p:ph idx="7" type="subTitle"/>
          </p:nvPr>
        </p:nvSpPr>
        <p:spPr>
          <a:xfrm>
            <a:off x="6061019" y="3629175"/>
            <a:ext cx="21732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7" name="Google Shape;237;p26"/>
          <p:cNvSpPr txBox="1"/>
          <p:nvPr>
            <p:ph idx="8" type="subTitle"/>
          </p:nvPr>
        </p:nvSpPr>
        <p:spPr>
          <a:xfrm>
            <a:off x="6061019" y="3273300"/>
            <a:ext cx="2173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8" name="Google Shape;238;p26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9" name="Google Shape;239;p26"/>
          <p:cNvGrpSpPr/>
          <p:nvPr/>
        </p:nvGrpSpPr>
        <p:grpSpPr>
          <a:xfrm>
            <a:off x="7553537" y="3660237"/>
            <a:ext cx="2358638" cy="2358638"/>
            <a:chOff x="7553537" y="3660237"/>
            <a:chExt cx="2358638" cy="2358638"/>
          </a:xfrm>
        </p:grpSpPr>
        <p:grpSp>
          <p:nvGrpSpPr>
            <p:cNvPr id="240" name="Google Shape;240;p26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241" name="Google Shape;241;p26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26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26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4" name="Google Shape;244;p26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27"/>
          <p:cNvGrpSpPr/>
          <p:nvPr/>
        </p:nvGrpSpPr>
        <p:grpSpPr>
          <a:xfrm flipH="1" rot="10800000">
            <a:off x="8331027" y="3471397"/>
            <a:ext cx="4357122" cy="707497"/>
            <a:chOff x="6456475" y="3575600"/>
            <a:chExt cx="3403204" cy="552603"/>
          </a:xfrm>
        </p:grpSpPr>
        <p:sp>
          <p:nvSpPr>
            <p:cNvPr id="247" name="Google Shape;247;p27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" name="Google Shape;249;p27"/>
          <p:cNvGrpSpPr/>
          <p:nvPr/>
        </p:nvGrpSpPr>
        <p:grpSpPr>
          <a:xfrm flipH="1" rot="10800000">
            <a:off x="7315681" y="4178885"/>
            <a:ext cx="5455165" cy="875381"/>
            <a:chOff x="6456469" y="3575596"/>
            <a:chExt cx="3443700" cy="552604"/>
          </a:xfrm>
        </p:grpSpPr>
        <p:sp>
          <p:nvSpPr>
            <p:cNvPr id="250" name="Google Shape;250;p27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" name="Google Shape;252;p27"/>
          <p:cNvGrpSpPr/>
          <p:nvPr/>
        </p:nvGrpSpPr>
        <p:grpSpPr>
          <a:xfrm flipH="1">
            <a:off x="-3486996" y="942843"/>
            <a:ext cx="4357122" cy="707497"/>
            <a:chOff x="6456475" y="3575600"/>
            <a:chExt cx="3403204" cy="552603"/>
          </a:xfrm>
        </p:grpSpPr>
        <p:sp>
          <p:nvSpPr>
            <p:cNvPr id="253" name="Google Shape;253;p27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5" name="Google Shape;255;p27"/>
          <p:cNvGrpSpPr/>
          <p:nvPr/>
        </p:nvGrpSpPr>
        <p:grpSpPr>
          <a:xfrm flipH="1">
            <a:off x="-3569694" y="67472"/>
            <a:ext cx="5455165" cy="875381"/>
            <a:chOff x="6456469" y="3575596"/>
            <a:chExt cx="3443700" cy="552604"/>
          </a:xfrm>
        </p:grpSpPr>
        <p:sp>
          <p:nvSpPr>
            <p:cNvPr id="256" name="Google Shape;256;p27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28"/>
          <p:cNvGrpSpPr/>
          <p:nvPr/>
        </p:nvGrpSpPr>
        <p:grpSpPr>
          <a:xfrm rot="5400000">
            <a:off x="6537771" y="4976418"/>
            <a:ext cx="4357122" cy="707497"/>
            <a:chOff x="6456475" y="3575600"/>
            <a:chExt cx="3403204" cy="552603"/>
          </a:xfrm>
        </p:grpSpPr>
        <p:sp>
          <p:nvSpPr>
            <p:cNvPr id="260" name="Google Shape;260;p28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2" name="Google Shape;262;p28"/>
          <p:cNvGrpSpPr/>
          <p:nvPr/>
        </p:nvGrpSpPr>
        <p:grpSpPr>
          <a:xfrm rot="5400000">
            <a:off x="6129289" y="5745840"/>
            <a:ext cx="3759089" cy="707494"/>
            <a:chOff x="6456475" y="3575600"/>
            <a:chExt cx="2936100" cy="552600"/>
          </a:xfrm>
        </p:grpSpPr>
        <p:sp>
          <p:nvSpPr>
            <p:cNvPr id="263" name="Google Shape;263;p28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" name="Google Shape;265;p28"/>
          <p:cNvGrpSpPr/>
          <p:nvPr/>
        </p:nvGrpSpPr>
        <p:grpSpPr>
          <a:xfrm rot="-5400000">
            <a:off x="-887968" y="-1051338"/>
            <a:ext cx="4357122" cy="707497"/>
            <a:chOff x="6456475" y="3575600"/>
            <a:chExt cx="3403204" cy="552603"/>
          </a:xfrm>
        </p:grpSpPr>
        <p:sp>
          <p:nvSpPr>
            <p:cNvPr id="266" name="Google Shape;266;p28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" name="Google Shape;268;p28"/>
          <p:cNvGrpSpPr/>
          <p:nvPr/>
        </p:nvGrpSpPr>
        <p:grpSpPr>
          <a:xfrm rot="-5400000">
            <a:off x="-2228419" y="-668956"/>
            <a:ext cx="5455165" cy="875381"/>
            <a:chOff x="6456469" y="3575596"/>
            <a:chExt cx="3443700" cy="552604"/>
          </a:xfrm>
        </p:grpSpPr>
        <p:sp>
          <p:nvSpPr>
            <p:cNvPr id="269" name="Google Shape;269;p28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3893700" y="1620825"/>
            <a:ext cx="3537900" cy="15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" name="Google Shape;31;p4"/>
          <p:cNvSpPr txBox="1"/>
          <p:nvPr>
            <p:ph idx="2" type="title"/>
          </p:nvPr>
        </p:nvSpPr>
        <p:spPr>
          <a:xfrm>
            <a:off x="2269000" y="1941325"/>
            <a:ext cx="1421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" type="subTitle"/>
          </p:nvPr>
        </p:nvSpPr>
        <p:spPr>
          <a:xfrm>
            <a:off x="3893700" y="3220725"/>
            <a:ext cx="44424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3" name="Google Shape;33;p4"/>
          <p:cNvGrpSpPr/>
          <p:nvPr/>
        </p:nvGrpSpPr>
        <p:grpSpPr>
          <a:xfrm>
            <a:off x="7233663" y="3665882"/>
            <a:ext cx="2394232" cy="2358638"/>
            <a:chOff x="7233663" y="3665882"/>
            <a:chExt cx="2394232" cy="2358638"/>
          </a:xfrm>
        </p:grpSpPr>
        <p:grpSp>
          <p:nvGrpSpPr>
            <p:cNvPr id="34" name="Google Shape;34;p4"/>
            <p:cNvGrpSpPr/>
            <p:nvPr/>
          </p:nvGrpSpPr>
          <p:grpSpPr>
            <a:xfrm rot="2700000">
              <a:off x="7450195" y="4008895"/>
              <a:ext cx="1045765" cy="1045615"/>
              <a:chOff x="3741950" y="353925"/>
              <a:chExt cx="1045775" cy="1045625"/>
            </a:xfrm>
          </p:grpSpPr>
          <p:sp>
            <p:nvSpPr>
              <p:cNvPr id="35" name="Google Shape;35;p4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8" name="Google Shape;38;p4"/>
            <p:cNvSpPr/>
            <p:nvPr/>
          </p:nvSpPr>
          <p:spPr>
            <a:xfrm rot="2700000">
              <a:off x="7619646" y="4006322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title"/>
          </p:nvPr>
        </p:nvSpPr>
        <p:spPr>
          <a:xfrm>
            <a:off x="720000" y="1745250"/>
            <a:ext cx="3588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720000" y="2317950"/>
            <a:ext cx="3588600" cy="8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2" name="Google Shape;42;p5"/>
          <p:cNvGrpSpPr/>
          <p:nvPr/>
        </p:nvGrpSpPr>
        <p:grpSpPr>
          <a:xfrm flipH="1">
            <a:off x="-797087" y="3665882"/>
            <a:ext cx="2394232" cy="2358638"/>
            <a:chOff x="7233663" y="3665882"/>
            <a:chExt cx="2394232" cy="2358638"/>
          </a:xfrm>
        </p:grpSpPr>
        <p:grpSp>
          <p:nvGrpSpPr>
            <p:cNvPr id="43" name="Google Shape;43;p5"/>
            <p:cNvGrpSpPr/>
            <p:nvPr/>
          </p:nvGrpSpPr>
          <p:grpSpPr>
            <a:xfrm rot="2700000">
              <a:off x="7450195" y="4008895"/>
              <a:ext cx="1045765" cy="1045615"/>
              <a:chOff x="3741950" y="353925"/>
              <a:chExt cx="1045775" cy="1045625"/>
            </a:xfrm>
          </p:grpSpPr>
          <p:sp>
            <p:nvSpPr>
              <p:cNvPr id="44" name="Google Shape;44;p5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5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5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7" name="Google Shape;47;p5"/>
            <p:cNvSpPr/>
            <p:nvPr/>
          </p:nvSpPr>
          <p:spPr>
            <a:xfrm rot="2700000">
              <a:off x="7619646" y="4006322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" type="body"/>
          </p:nvPr>
        </p:nvSpPr>
        <p:spPr>
          <a:xfrm>
            <a:off x="720000" y="1269175"/>
            <a:ext cx="77040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51" name="Google Shape;51;p6"/>
          <p:cNvGrpSpPr/>
          <p:nvPr/>
        </p:nvGrpSpPr>
        <p:grpSpPr>
          <a:xfrm>
            <a:off x="7845966" y="4050781"/>
            <a:ext cx="1775083" cy="1748694"/>
            <a:chOff x="4757800" y="3823757"/>
            <a:chExt cx="2394232" cy="2358638"/>
          </a:xfrm>
        </p:grpSpPr>
        <p:grpSp>
          <p:nvGrpSpPr>
            <p:cNvPr id="52" name="Google Shape;52;p6"/>
            <p:cNvGrpSpPr/>
            <p:nvPr/>
          </p:nvGrpSpPr>
          <p:grpSpPr>
            <a:xfrm rot="2700000">
              <a:off x="4974332" y="4166770"/>
              <a:ext cx="1045765" cy="1045615"/>
              <a:chOff x="3741950" y="353925"/>
              <a:chExt cx="1045775" cy="1045625"/>
            </a:xfrm>
          </p:grpSpPr>
          <p:sp>
            <p:nvSpPr>
              <p:cNvPr id="53" name="Google Shape;53;p6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6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6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6" name="Google Shape;56;p6"/>
            <p:cNvSpPr/>
            <p:nvPr/>
          </p:nvSpPr>
          <p:spPr>
            <a:xfrm rot="2700000">
              <a:off x="5143783" y="416419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" type="subTitle"/>
          </p:nvPr>
        </p:nvSpPr>
        <p:spPr>
          <a:xfrm>
            <a:off x="5084391" y="1572587"/>
            <a:ext cx="2947800" cy="28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2" type="subTitle"/>
          </p:nvPr>
        </p:nvSpPr>
        <p:spPr>
          <a:xfrm>
            <a:off x="1111834" y="1572587"/>
            <a:ext cx="2947800" cy="28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1" name="Google Shape;61;p7"/>
          <p:cNvGrpSpPr/>
          <p:nvPr/>
        </p:nvGrpSpPr>
        <p:grpSpPr>
          <a:xfrm flipH="1" rot="10800000">
            <a:off x="7191231" y="4676382"/>
            <a:ext cx="2249640" cy="423402"/>
            <a:chOff x="6456475" y="3575600"/>
            <a:chExt cx="2936100" cy="552600"/>
          </a:xfrm>
        </p:grpSpPr>
        <p:sp>
          <p:nvSpPr>
            <p:cNvPr id="62" name="Google Shape;62;p7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6" name="Google Shape;66;p8"/>
          <p:cNvGrpSpPr/>
          <p:nvPr/>
        </p:nvGrpSpPr>
        <p:grpSpPr>
          <a:xfrm>
            <a:off x="7324674" y="3660237"/>
            <a:ext cx="2358638" cy="2358638"/>
            <a:chOff x="7553537" y="3660237"/>
            <a:chExt cx="2358638" cy="2358638"/>
          </a:xfrm>
        </p:grpSpPr>
        <p:grpSp>
          <p:nvGrpSpPr>
            <p:cNvPr id="67" name="Google Shape;67;p8"/>
            <p:cNvGrpSpPr/>
            <p:nvPr/>
          </p:nvGrpSpPr>
          <p:grpSpPr>
            <a:xfrm flipH="1" rot="-2700000">
              <a:off x="7828010" y="4050176"/>
              <a:ext cx="1045765" cy="1045615"/>
              <a:chOff x="3741950" y="353925"/>
              <a:chExt cx="1045775" cy="1045625"/>
            </a:xfrm>
          </p:grpSpPr>
          <p:sp>
            <p:nvSpPr>
              <p:cNvPr id="68" name="Google Shape;68;p8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8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8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" name="Google Shape;71;p8"/>
            <p:cNvSpPr/>
            <p:nvPr/>
          </p:nvSpPr>
          <p:spPr>
            <a:xfrm flipH="1" rot="-2700000">
              <a:off x="7903927" y="400067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 txBox="1"/>
          <p:nvPr>
            <p:ph type="title"/>
          </p:nvPr>
        </p:nvSpPr>
        <p:spPr>
          <a:xfrm>
            <a:off x="713275" y="540000"/>
            <a:ext cx="4448100" cy="13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1" type="subTitle"/>
          </p:nvPr>
        </p:nvSpPr>
        <p:spPr>
          <a:xfrm>
            <a:off x="713225" y="18414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/>
        </p:nvSpPr>
        <p:spPr>
          <a:xfrm>
            <a:off x="713275" y="38405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</a:t>
            </a:r>
            <a:r>
              <a:rPr b="0" i="0" lang="en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This presentation template was created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Albert Sans"/>
                <a:ea typeface="Albert Sans"/>
                <a:cs typeface="Albert Sans"/>
                <a:sym typeface="Albert Sans"/>
                <a:hlinkClick r:id="rId4"/>
              </a:rPr>
              <a:t>Freepik</a:t>
            </a:r>
            <a:r>
              <a:rPr b="0" i="0" lang="en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b="1" i="0" sz="12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grpSp>
        <p:nvGrpSpPr>
          <p:cNvPr id="76" name="Google Shape;76;p9"/>
          <p:cNvGrpSpPr/>
          <p:nvPr/>
        </p:nvGrpSpPr>
        <p:grpSpPr>
          <a:xfrm>
            <a:off x="7538450" y="3670107"/>
            <a:ext cx="2394232" cy="2358638"/>
            <a:chOff x="7518600" y="1769557"/>
            <a:chExt cx="2394232" cy="2358638"/>
          </a:xfrm>
        </p:grpSpPr>
        <p:grpSp>
          <p:nvGrpSpPr>
            <p:cNvPr id="77" name="Google Shape;77;p9"/>
            <p:cNvGrpSpPr/>
            <p:nvPr/>
          </p:nvGrpSpPr>
          <p:grpSpPr>
            <a:xfrm rot="2700000">
              <a:off x="7735132" y="2112570"/>
              <a:ext cx="1045765" cy="1045615"/>
              <a:chOff x="3741950" y="353925"/>
              <a:chExt cx="1045775" cy="1045625"/>
            </a:xfrm>
          </p:grpSpPr>
          <p:sp>
            <p:nvSpPr>
              <p:cNvPr id="78" name="Google Shape;78;p9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9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9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1" name="Google Shape;81;p9"/>
            <p:cNvSpPr/>
            <p:nvPr/>
          </p:nvSpPr>
          <p:spPr>
            <a:xfrm rot="2700000">
              <a:off x="7904583" y="210999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4" name="Google Shape;84;p10"/>
          <p:cNvSpPr txBox="1"/>
          <p:nvPr>
            <p:ph idx="1" type="subTitle"/>
          </p:nvPr>
        </p:nvSpPr>
        <p:spPr>
          <a:xfrm>
            <a:off x="5077073" y="3042975"/>
            <a:ext cx="2619900" cy="11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5" name="Google Shape;85;p10"/>
          <p:cNvSpPr txBox="1"/>
          <p:nvPr>
            <p:ph idx="2" type="subTitle"/>
          </p:nvPr>
        </p:nvSpPr>
        <p:spPr>
          <a:xfrm>
            <a:off x="1447027" y="3042975"/>
            <a:ext cx="2619900" cy="11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6" name="Google Shape;86;p10"/>
          <p:cNvSpPr txBox="1"/>
          <p:nvPr>
            <p:ph idx="3" type="subTitle"/>
          </p:nvPr>
        </p:nvSpPr>
        <p:spPr>
          <a:xfrm>
            <a:off x="5077073" y="2734950"/>
            <a:ext cx="26199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" name="Google Shape;87;p10"/>
          <p:cNvSpPr txBox="1"/>
          <p:nvPr>
            <p:ph idx="4" type="subTitle"/>
          </p:nvPr>
        </p:nvSpPr>
        <p:spPr>
          <a:xfrm>
            <a:off x="1447027" y="2734950"/>
            <a:ext cx="26199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" name="Google Shape;88;p10"/>
          <p:cNvGrpSpPr/>
          <p:nvPr/>
        </p:nvGrpSpPr>
        <p:grpSpPr>
          <a:xfrm>
            <a:off x="6667637" y="3630961"/>
            <a:ext cx="2394232" cy="2358638"/>
            <a:chOff x="6667637" y="3630961"/>
            <a:chExt cx="2394232" cy="2358638"/>
          </a:xfrm>
        </p:grpSpPr>
        <p:grpSp>
          <p:nvGrpSpPr>
            <p:cNvPr id="89" name="Google Shape;89;p10"/>
            <p:cNvGrpSpPr/>
            <p:nvPr/>
          </p:nvGrpSpPr>
          <p:grpSpPr>
            <a:xfrm flipH="1" rot="-2700000">
              <a:off x="7799572" y="3973974"/>
              <a:ext cx="1045765" cy="1045615"/>
              <a:chOff x="3741950" y="353925"/>
              <a:chExt cx="1045775" cy="1045625"/>
            </a:xfrm>
          </p:grpSpPr>
          <p:sp>
            <p:nvSpPr>
              <p:cNvPr id="90" name="Google Shape;90;p10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0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10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3" name="Google Shape;93;p10"/>
            <p:cNvSpPr/>
            <p:nvPr/>
          </p:nvSpPr>
          <p:spPr>
            <a:xfrm flipH="1" rot="-2700000">
              <a:off x="7018027" y="3971401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b="1" i="0" sz="35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b="0" i="0" sz="3500" u="none" cap="none" strike="noStrike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b="0" i="0" sz="3500" u="none" cap="none" strike="noStrike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b="0" i="0" sz="3500" u="none" cap="none" strike="noStrike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b="0" i="0" sz="3500" u="none" cap="none" strike="noStrike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b="0" i="0" sz="3500" u="none" cap="none" strike="noStrike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b="0" i="0" sz="3500" u="none" cap="none" strike="noStrike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b="0" i="0" sz="3500" u="none" cap="none" strike="noStrike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 SemiBold"/>
              <a:buNone/>
              <a:defRPr b="0" i="0" sz="3500" u="none" cap="none" strike="noStrike">
                <a:solidFill>
                  <a:schemeClr val="dk1"/>
                </a:solidFill>
                <a:latin typeface="Albert Sans SemiBold"/>
                <a:ea typeface="Albert Sans SemiBold"/>
                <a:cs typeface="Albert Sans SemiBold"/>
                <a:sym typeface="Albert Sa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 b="0" i="0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 b="0" i="0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 b="0" i="0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 b="0" i="0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 b="0" i="0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 b="0" i="0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 b="0" i="0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 b="0" i="0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lbert Sans"/>
              <a:buChar char="■"/>
              <a:defRPr b="0" i="0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9"/>
          <p:cNvSpPr txBox="1"/>
          <p:nvPr>
            <p:ph type="ctrTitle"/>
          </p:nvPr>
        </p:nvSpPr>
        <p:spPr>
          <a:xfrm>
            <a:off x="558025" y="1073250"/>
            <a:ext cx="6176700" cy="235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Beyond Moore’s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Law: VLSI Design 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in the Era of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More-than-Moore</a:t>
            </a:r>
            <a:endParaRPr sz="40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4000"/>
          </a:p>
        </p:txBody>
      </p:sp>
      <p:sp>
        <p:nvSpPr>
          <p:cNvPr id="276" name="Google Shape;276;p29"/>
          <p:cNvSpPr txBox="1"/>
          <p:nvPr>
            <p:ph idx="1" type="subTitle"/>
          </p:nvPr>
        </p:nvSpPr>
        <p:spPr>
          <a:xfrm>
            <a:off x="558025" y="3431900"/>
            <a:ext cx="5344500" cy="16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Course: WS2025 ELE Advanced Hardware Engineering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Professor: Prof. Dr.-Ing. Ali Hayek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By: Ikramul Hassan Sazid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grpSp>
        <p:nvGrpSpPr>
          <p:cNvPr id="277" name="Google Shape;277;p29"/>
          <p:cNvGrpSpPr/>
          <p:nvPr/>
        </p:nvGrpSpPr>
        <p:grpSpPr>
          <a:xfrm>
            <a:off x="5482795" y="1103972"/>
            <a:ext cx="4357122" cy="707497"/>
            <a:chOff x="6456475" y="3575600"/>
            <a:chExt cx="3403204" cy="552603"/>
          </a:xfrm>
        </p:grpSpPr>
        <p:sp>
          <p:nvSpPr>
            <p:cNvPr id="278" name="Google Shape;278;p29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9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0" name="Google Shape;280;p29"/>
          <p:cNvGrpSpPr/>
          <p:nvPr/>
        </p:nvGrpSpPr>
        <p:grpSpPr>
          <a:xfrm>
            <a:off x="4467450" y="228600"/>
            <a:ext cx="5455165" cy="875381"/>
            <a:chOff x="6456469" y="3575596"/>
            <a:chExt cx="3443700" cy="552604"/>
          </a:xfrm>
        </p:grpSpPr>
        <p:sp>
          <p:nvSpPr>
            <p:cNvPr id="281" name="Google Shape;281;p29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3" name="Google Shape;283;p29"/>
          <p:cNvGrpSpPr/>
          <p:nvPr/>
        </p:nvGrpSpPr>
        <p:grpSpPr>
          <a:xfrm>
            <a:off x="7518600" y="1769557"/>
            <a:ext cx="2394232" cy="2358638"/>
            <a:chOff x="7518600" y="1769557"/>
            <a:chExt cx="2394232" cy="2358638"/>
          </a:xfrm>
        </p:grpSpPr>
        <p:grpSp>
          <p:nvGrpSpPr>
            <p:cNvPr id="284" name="Google Shape;284;p29"/>
            <p:cNvGrpSpPr/>
            <p:nvPr/>
          </p:nvGrpSpPr>
          <p:grpSpPr>
            <a:xfrm rot="2700000">
              <a:off x="7735132" y="2112570"/>
              <a:ext cx="1045765" cy="1045615"/>
              <a:chOff x="3741950" y="353925"/>
              <a:chExt cx="1045775" cy="1045625"/>
            </a:xfrm>
          </p:grpSpPr>
          <p:sp>
            <p:nvSpPr>
              <p:cNvPr id="285" name="Google Shape;285;p29"/>
              <p:cNvSpPr/>
              <p:nvPr/>
            </p:nvSpPr>
            <p:spPr>
              <a:xfrm>
                <a:off x="3741950" y="1372675"/>
                <a:ext cx="26325" cy="26875"/>
              </a:xfrm>
              <a:custGeom>
                <a:rect b="b" l="l" r="r" t="t"/>
                <a:pathLst>
                  <a:path extrusionOk="0" h="1075" w="1053">
                    <a:moveTo>
                      <a:pt x="526" y="1"/>
                    </a:moveTo>
                    <a:cubicBezTo>
                      <a:pt x="491" y="1"/>
                      <a:pt x="455" y="8"/>
                      <a:pt x="427" y="22"/>
                    </a:cubicBezTo>
                    <a:cubicBezTo>
                      <a:pt x="398" y="22"/>
                      <a:pt x="370" y="22"/>
                      <a:pt x="313" y="50"/>
                    </a:cubicBezTo>
                    <a:cubicBezTo>
                      <a:pt x="284" y="50"/>
                      <a:pt x="256" y="79"/>
                      <a:pt x="228" y="107"/>
                    </a:cubicBezTo>
                    <a:cubicBezTo>
                      <a:pt x="199" y="107"/>
                      <a:pt x="171" y="136"/>
                      <a:pt x="142" y="164"/>
                    </a:cubicBezTo>
                    <a:cubicBezTo>
                      <a:pt x="57" y="249"/>
                      <a:pt x="0" y="392"/>
                      <a:pt x="0" y="534"/>
                    </a:cubicBezTo>
                    <a:cubicBezTo>
                      <a:pt x="0" y="676"/>
                      <a:pt x="57" y="818"/>
                      <a:pt x="142" y="903"/>
                    </a:cubicBezTo>
                    <a:cubicBezTo>
                      <a:pt x="171" y="932"/>
                      <a:pt x="199" y="960"/>
                      <a:pt x="228" y="989"/>
                    </a:cubicBezTo>
                    <a:cubicBezTo>
                      <a:pt x="256" y="989"/>
                      <a:pt x="284" y="1017"/>
                      <a:pt x="313" y="1046"/>
                    </a:cubicBezTo>
                    <a:cubicBezTo>
                      <a:pt x="370" y="1046"/>
                      <a:pt x="398" y="1046"/>
                      <a:pt x="427" y="1074"/>
                    </a:cubicBezTo>
                    <a:lnTo>
                      <a:pt x="626" y="1074"/>
                    </a:lnTo>
                    <a:cubicBezTo>
                      <a:pt x="654" y="1046"/>
                      <a:pt x="711" y="1046"/>
                      <a:pt x="739" y="1046"/>
                    </a:cubicBezTo>
                    <a:cubicBezTo>
                      <a:pt x="768" y="1017"/>
                      <a:pt x="796" y="989"/>
                      <a:pt x="825" y="989"/>
                    </a:cubicBezTo>
                    <a:cubicBezTo>
                      <a:pt x="853" y="960"/>
                      <a:pt x="882" y="932"/>
                      <a:pt x="910" y="903"/>
                    </a:cubicBezTo>
                    <a:cubicBezTo>
                      <a:pt x="938" y="903"/>
                      <a:pt x="938" y="875"/>
                      <a:pt x="967" y="847"/>
                    </a:cubicBezTo>
                    <a:cubicBezTo>
                      <a:pt x="995" y="818"/>
                      <a:pt x="995" y="790"/>
                      <a:pt x="1024" y="733"/>
                    </a:cubicBezTo>
                    <a:cubicBezTo>
                      <a:pt x="1024" y="704"/>
                      <a:pt x="1052" y="676"/>
                      <a:pt x="1052" y="648"/>
                    </a:cubicBezTo>
                    <a:cubicBezTo>
                      <a:pt x="1052" y="619"/>
                      <a:pt x="1052" y="562"/>
                      <a:pt x="1052" y="534"/>
                    </a:cubicBezTo>
                    <a:cubicBezTo>
                      <a:pt x="1052" y="392"/>
                      <a:pt x="995" y="249"/>
                      <a:pt x="910" y="164"/>
                    </a:cubicBezTo>
                    <a:cubicBezTo>
                      <a:pt x="882" y="136"/>
                      <a:pt x="853" y="107"/>
                      <a:pt x="825" y="107"/>
                    </a:cubicBezTo>
                    <a:cubicBezTo>
                      <a:pt x="796" y="79"/>
                      <a:pt x="768" y="50"/>
                      <a:pt x="739" y="50"/>
                    </a:cubicBezTo>
                    <a:cubicBezTo>
                      <a:pt x="711" y="22"/>
                      <a:pt x="654" y="22"/>
                      <a:pt x="626" y="22"/>
                    </a:cubicBezTo>
                    <a:cubicBezTo>
                      <a:pt x="597" y="8"/>
                      <a:pt x="562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3804500" y="417550"/>
                <a:ext cx="920650" cy="918000"/>
              </a:xfrm>
              <a:custGeom>
                <a:rect b="b" l="l" r="r" t="t"/>
                <a:pathLst>
                  <a:path extrusionOk="0" h="36720" w="36826">
                    <a:moveTo>
                      <a:pt x="36232" y="1"/>
                    </a:moveTo>
                    <a:cubicBezTo>
                      <a:pt x="36094" y="1"/>
                      <a:pt x="35959" y="51"/>
                      <a:pt x="35859" y="150"/>
                    </a:cubicBezTo>
                    <a:cubicBezTo>
                      <a:pt x="35660" y="378"/>
                      <a:pt x="35660" y="690"/>
                      <a:pt x="35859" y="918"/>
                    </a:cubicBezTo>
                    <a:cubicBezTo>
                      <a:pt x="35973" y="1003"/>
                      <a:pt x="36115" y="1060"/>
                      <a:pt x="36229" y="1060"/>
                    </a:cubicBezTo>
                    <a:cubicBezTo>
                      <a:pt x="36371" y="1060"/>
                      <a:pt x="36513" y="1003"/>
                      <a:pt x="36627" y="918"/>
                    </a:cubicBezTo>
                    <a:cubicBezTo>
                      <a:pt x="36826" y="690"/>
                      <a:pt x="36826" y="378"/>
                      <a:pt x="36627" y="150"/>
                    </a:cubicBezTo>
                    <a:cubicBezTo>
                      <a:pt x="36513" y="51"/>
                      <a:pt x="36371" y="1"/>
                      <a:pt x="36232" y="1"/>
                    </a:cubicBezTo>
                    <a:close/>
                    <a:moveTo>
                      <a:pt x="33694" y="2560"/>
                    </a:moveTo>
                    <a:cubicBezTo>
                      <a:pt x="33556" y="2560"/>
                      <a:pt x="33414" y="2610"/>
                      <a:pt x="33300" y="2709"/>
                    </a:cubicBezTo>
                    <a:cubicBezTo>
                      <a:pt x="33101" y="2909"/>
                      <a:pt x="33101" y="3250"/>
                      <a:pt x="33300" y="3449"/>
                    </a:cubicBezTo>
                    <a:cubicBezTo>
                      <a:pt x="33414" y="3563"/>
                      <a:pt x="33556" y="3619"/>
                      <a:pt x="33698" y="3619"/>
                    </a:cubicBezTo>
                    <a:cubicBezTo>
                      <a:pt x="33840" y="3619"/>
                      <a:pt x="33954" y="3563"/>
                      <a:pt x="34068" y="3449"/>
                    </a:cubicBezTo>
                    <a:cubicBezTo>
                      <a:pt x="34267" y="3250"/>
                      <a:pt x="34267" y="2909"/>
                      <a:pt x="34068" y="2709"/>
                    </a:cubicBezTo>
                    <a:cubicBezTo>
                      <a:pt x="33968" y="2610"/>
                      <a:pt x="33833" y="2560"/>
                      <a:pt x="33694" y="2560"/>
                    </a:cubicBezTo>
                    <a:close/>
                    <a:moveTo>
                      <a:pt x="31139" y="5091"/>
                    </a:moveTo>
                    <a:cubicBezTo>
                      <a:pt x="31004" y="5091"/>
                      <a:pt x="30869" y="5141"/>
                      <a:pt x="30769" y="5240"/>
                    </a:cubicBezTo>
                    <a:cubicBezTo>
                      <a:pt x="30570" y="5468"/>
                      <a:pt x="30570" y="5809"/>
                      <a:pt x="30769" y="6008"/>
                    </a:cubicBezTo>
                    <a:cubicBezTo>
                      <a:pt x="30883" y="6122"/>
                      <a:pt x="30996" y="6150"/>
                      <a:pt x="31139" y="6150"/>
                    </a:cubicBezTo>
                    <a:cubicBezTo>
                      <a:pt x="31281" y="6150"/>
                      <a:pt x="31423" y="6122"/>
                      <a:pt x="31508" y="6008"/>
                    </a:cubicBezTo>
                    <a:cubicBezTo>
                      <a:pt x="31736" y="5809"/>
                      <a:pt x="31736" y="5468"/>
                      <a:pt x="31508" y="5240"/>
                    </a:cubicBezTo>
                    <a:cubicBezTo>
                      <a:pt x="31409" y="5141"/>
                      <a:pt x="31274" y="5091"/>
                      <a:pt x="31139" y="5091"/>
                    </a:cubicBezTo>
                    <a:close/>
                    <a:moveTo>
                      <a:pt x="28594" y="7650"/>
                    </a:moveTo>
                    <a:cubicBezTo>
                      <a:pt x="28458" y="7650"/>
                      <a:pt x="28323" y="7700"/>
                      <a:pt x="28210" y="7800"/>
                    </a:cubicBezTo>
                    <a:cubicBezTo>
                      <a:pt x="28011" y="7999"/>
                      <a:pt x="28011" y="8340"/>
                      <a:pt x="28210" y="8567"/>
                    </a:cubicBezTo>
                    <a:cubicBezTo>
                      <a:pt x="28323" y="8653"/>
                      <a:pt x="28466" y="8710"/>
                      <a:pt x="28608" y="8710"/>
                    </a:cubicBezTo>
                    <a:cubicBezTo>
                      <a:pt x="28722" y="8710"/>
                      <a:pt x="28864" y="8653"/>
                      <a:pt x="28977" y="8567"/>
                    </a:cubicBezTo>
                    <a:cubicBezTo>
                      <a:pt x="29177" y="8340"/>
                      <a:pt x="29177" y="7999"/>
                      <a:pt x="28977" y="7800"/>
                    </a:cubicBezTo>
                    <a:cubicBezTo>
                      <a:pt x="28864" y="7700"/>
                      <a:pt x="28729" y="7650"/>
                      <a:pt x="28594" y="7650"/>
                    </a:cubicBezTo>
                    <a:close/>
                    <a:moveTo>
                      <a:pt x="26048" y="10188"/>
                    </a:moveTo>
                    <a:cubicBezTo>
                      <a:pt x="25913" y="10188"/>
                      <a:pt x="25778" y="10245"/>
                      <a:pt x="25679" y="10359"/>
                    </a:cubicBezTo>
                    <a:cubicBezTo>
                      <a:pt x="25451" y="10558"/>
                      <a:pt x="25451" y="10899"/>
                      <a:pt x="25679" y="11098"/>
                    </a:cubicBezTo>
                    <a:cubicBezTo>
                      <a:pt x="25764" y="11212"/>
                      <a:pt x="25906" y="11269"/>
                      <a:pt x="26048" y="11269"/>
                    </a:cubicBezTo>
                    <a:cubicBezTo>
                      <a:pt x="26191" y="11269"/>
                      <a:pt x="26333" y="11212"/>
                      <a:pt x="26418" y="11098"/>
                    </a:cubicBezTo>
                    <a:cubicBezTo>
                      <a:pt x="26646" y="10899"/>
                      <a:pt x="26646" y="10558"/>
                      <a:pt x="26418" y="10359"/>
                    </a:cubicBezTo>
                    <a:cubicBezTo>
                      <a:pt x="26319" y="10245"/>
                      <a:pt x="26184" y="10188"/>
                      <a:pt x="26048" y="10188"/>
                    </a:cubicBezTo>
                    <a:close/>
                    <a:moveTo>
                      <a:pt x="23493" y="12741"/>
                    </a:moveTo>
                    <a:cubicBezTo>
                      <a:pt x="23354" y="12741"/>
                      <a:pt x="23219" y="12790"/>
                      <a:pt x="23120" y="12890"/>
                    </a:cubicBezTo>
                    <a:cubicBezTo>
                      <a:pt x="22920" y="13089"/>
                      <a:pt x="22920" y="13430"/>
                      <a:pt x="23120" y="13658"/>
                    </a:cubicBezTo>
                    <a:cubicBezTo>
                      <a:pt x="23233" y="13743"/>
                      <a:pt x="23375" y="13800"/>
                      <a:pt x="23489" y="13800"/>
                    </a:cubicBezTo>
                    <a:cubicBezTo>
                      <a:pt x="23631" y="13800"/>
                      <a:pt x="23774" y="13743"/>
                      <a:pt x="23887" y="13658"/>
                    </a:cubicBezTo>
                    <a:cubicBezTo>
                      <a:pt x="24086" y="13430"/>
                      <a:pt x="24086" y="13089"/>
                      <a:pt x="23887" y="12890"/>
                    </a:cubicBezTo>
                    <a:cubicBezTo>
                      <a:pt x="23774" y="12790"/>
                      <a:pt x="23631" y="12741"/>
                      <a:pt x="23493" y="12741"/>
                    </a:cubicBezTo>
                    <a:close/>
                    <a:moveTo>
                      <a:pt x="20958" y="15278"/>
                    </a:moveTo>
                    <a:cubicBezTo>
                      <a:pt x="20823" y="15278"/>
                      <a:pt x="20688" y="15335"/>
                      <a:pt x="20589" y="15449"/>
                    </a:cubicBezTo>
                    <a:cubicBezTo>
                      <a:pt x="20361" y="15648"/>
                      <a:pt x="20361" y="15989"/>
                      <a:pt x="20589" y="16188"/>
                    </a:cubicBezTo>
                    <a:cubicBezTo>
                      <a:pt x="20674" y="16302"/>
                      <a:pt x="20816" y="16359"/>
                      <a:pt x="20958" y="16359"/>
                    </a:cubicBezTo>
                    <a:cubicBezTo>
                      <a:pt x="21101" y="16359"/>
                      <a:pt x="21214" y="16302"/>
                      <a:pt x="21328" y="16188"/>
                    </a:cubicBezTo>
                    <a:cubicBezTo>
                      <a:pt x="21527" y="15989"/>
                      <a:pt x="21527" y="15648"/>
                      <a:pt x="21328" y="15449"/>
                    </a:cubicBezTo>
                    <a:cubicBezTo>
                      <a:pt x="21228" y="15335"/>
                      <a:pt x="21093" y="15278"/>
                      <a:pt x="20958" y="15278"/>
                    </a:cubicBezTo>
                    <a:close/>
                    <a:moveTo>
                      <a:pt x="18399" y="17831"/>
                    </a:moveTo>
                    <a:cubicBezTo>
                      <a:pt x="18264" y="17831"/>
                      <a:pt x="18129" y="17880"/>
                      <a:pt x="18029" y="17980"/>
                    </a:cubicBezTo>
                    <a:cubicBezTo>
                      <a:pt x="17830" y="18207"/>
                      <a:pt x="17830" y="18549"/>
                      <a:pt x="18029" y="18748"/>
                    </a:cubicBezTo>
                    <a:cubicBezTo>
                      <a:pt x="18143" y="18833"/>
                      <a:pt x="18257" y="18890"/>
                      <a:pt x="18399" y="18890"/>
                    </a:cubicBezTo>
                    <a:cubicBezTo>
                      <a:pt x="18541" y="18890"/>
                      <a:pt x="18683" y="18833"/>
                      <a:pt x="18769" y="18748"/>
                    </a:cubicBezTo>
                    <a:cubicBezTo>
                      <a:pt x="18996" y="18549"/>
                      <a:pt x="18996" y="18207"/>
                      <a:pt x="18769" y="17980"/>
                    </a:cubicBezTo>
                    <a:cubicBezTo>
                      <a:pt x="18669" y="17880"/>
                      <a:pt x="18534" y="17831"/>
                      <a:pt x="18399" y="17831"/>
                    </a:cubicBezTo>
                    <a:close/>
                    <a:moveTo>
                      <a:pt x="15865" y="20390"/>
                    </a:moveTo>
                    <a:cubicBezTo>
                      <a:pt x="15726" y="20390"/>
                      <a:pt x="15584" y="20440"/>
                      <a:pt x="15470" y="20539"/>
                    </a:cubicBezTo>
                    <a:cubicBezTo>
                      <a:pt x="15271" y="20738"/>
                      <a:pt x="15271" y="21080"/>
                      <a:pt x="15470" y="21279"/>
                    </a:cubicBezTo>
                    <a:cubicBezTo>
                      <a:pt x="15584" y="21392"/>
                      <a:pt x="15726" y="21449"/>
                      <a:pt x="15868" y="21449"/>
                    </a:cubicBezTo>
                    <a:cubicBezTo>
                      <a:pt x="15982" y="21449"/>
                      <a:pt x="16124" y="21392"/>
                      <a:pt x="16238" y="21279"/>
                    </a:cubicBezTo>
                    <a:cubicBezTo>
                      <a:pt x="16437" y="21080"/>
                      <a:pt x="16437" y="20738"/>
                      <a:pt x="16238" y="20539"/>
                    </a:cubicBezTo>
                    <a:cubicBezTo>
                      <a:pt x="16138" y="20440"/>
                      <a:pt x="16003" y="20390"/>
                      <a:pt x="15865" y="20390"/>
                    </a:cubicBezTo>
                    <a:close/>
                    <a:moveTo>
                      <a:pt x="13309" y="22921"/>
                    </a:moveTo>
                    <a:cubicBezTo>
                      <a:pt x="13174" y="22921"/>
                      <a:pt x="13039" y="22971"/>
                      <a:pt x="12939" y="23070"/>
                    </a:cubicBezTo>
                    <a:cubicBezTo>
                      <a:pt x="12712" y="23298"/>
                      <a:pt x="12712" y="23639"/>
                      <a:pt x="12939" y="23838"/>
                    </a:cubicBezTo>
                    <a:cubicBezTo>
                      <a:pt x="13025" y="23952"/>
                      <a:pt x="13167" y="23980"/>
                      <a:pt x="13309" y="23980"/>
                    </a:cubicBezTo>
                    <a:cubicBezTo>
                      <a:pt x="13451" y="23980"/>
                      <a:pt x="13593" y="23952"/>
                      <a:pt x="13679" y="23838"/>
                    </a:cubicBezTo>
                    <a:cubicBezTo>
                      <a:pt x="13906" y="23639"/>
                      <a:pt x="13906" y="23298"/>
                      <a:pt x="13679" y="23070"/>
                    </a:cubicBezTo>
                    <a:cubicBezTo>
                      <a:pt x="13579" y="22971"/>
                      <a:pt x="13444" y="22921"/>
                      <a:pt x="13309" y="22921"/>
                    </a:cubicBezTo>
                    <a:close/>
                    <a:moveTo>
                      <a:pt x="10764" y="25480"/>
                    </a:moveTo>
                    <a:cubicBezTo>
                      <a:pt x="10629" y="25480"/>
                      <a:pt x="10494" y="25530"/>
                      <a:pt x="10380" y="25629"/>
                    </a:cubicBezTo>
                    <a:cubicBezTo>
                      <a:pt x="10181" y="25829"/>
                      <a:pt x="10181" y="26170"/>
                      <a:pt x="10380" y="26397"/>
                    </a:cubicBezTo>
                    <a:cubicBezTo>
                      <a:pt x="10494" y="26483"/>
                      <a:pt x="10636" y="26539"/>
                      <a:pt x="10778" y="26539"/>
                    </a:cubicBezTo>
                    <a:cubicBezTo>
                      <a:pt x="10892" y="26539"/>
                      <a:pt x="11034" y="26483"/>
                      <a:pt x="11148" y="26397"/>
                    </a:cubicBezTo>
                    <a:cubicBezTo>
                      <a:pt x="11347" y="26170"/>
                      <a:pt x="11347" y="25829"/>
                      <a:pt x="11148" y="25629"/>
                    </a:cubicBezTo>
                    <a:cubicBezTo>
                      <a:pt x="11034" y="25530"/>
                      <a:pt x="10899" y="25480"/>
                      <a:pt x="10764" y="25480"/>
                    </a:cubicBezTo>
                    <a:close/>
                    <a:moveTo>
                      <a:pt x="8219" y="28018"/>
                    </a:moveTo>
                    <a:cubicBezTo>
                      <a:pt x="8084" y="28018"/>
                      <a:pt x="7949" y="28075"/>
                      <a:pt x="7849" y="28189"/>
                    </a:cubicBezTo>
                    <a:cubicBezTo>
                      <a:pt x="7622" y="28388"/>
                      <a:pt x="7622" y="28729"/>
                      <a:pt x="7849" y="28928"/>
                    </a:cubicBezTo>
                    <a:cubicBezTo>
                      <a:pt x="7934" y="29042"/>
                      <a:pt x="8077" y="29099"/>
                      <a:pt x="8219" y="29099"/>
                    </a:cubicBezTo>
                    <a:cubicBezTo>
                      <a:pt x="8361" y="29099"/>
                      <a:pt x="8475" y="29042"/>
                      <a:pt x="8588" y="28928"/>
                    </a:cubicBezTo>
                    <a:cubicBezTo>
                      <a:pt x="8787" y="28729"/>
                      <a:pt x="8787" y="28388"/>
                      <a:pt x="8588" y="28189"/>
                    </a:cubicBezTo>
                    <a:cubicBezTo>
                      <a:pt x="8489" y="28075"/>
                      <a:pt x="8354" y="28018"/>
                      <a:pt x="8219" y="28018"/>
                    </a:cubicBezTo>
                    <a:close/>
                    <a:moveTo>
                      <a:pt x="5663" y="30570"/>
                    </a:moveTo>
                    <a:cubicBezTo>
                      <a:pt x="5524" y="30570"/>
                      <a:pt x="5389" y="30620"/>
                      <a:pt x="5290" y="30720"/>
                    </a:cubicBezTo>
                    <a:cubicBezTo>
                      <a:pt x="5091" y="30947"/>
                      <a:pt x="5091" y="31260"/>
                      <a:pt x="5290" y="31487"/>
                    </a:cubicBezTo>
                    <a:cubicBezTo>
                      <a:pt x="5403" y="31573"/>
                      <a:pt x="5546" y="31630"/>
                      <a:pt x="5659" y="31630"/>
                    </a:cubicBezTo>
                    <a:cubicBezTo>
                      <a:pt x="5802" y="31630"/>
                      <a:pt x="5944" y="31573"/>
                      <a:pt x="6058" y="31487"/>
                    </a:cubicBezTo>
                    <a:cubicBezTo>
                      <a:pt x="6257" y="31260"/>
                      <a:pt x="6257" y="30947"/>
                      <a:pt x="6058" y="30720"/>
                    </a:cubicBezTo>
                    <a:cubicBezTo>
                      <a:pt x="5944" y="30620"/>
                      <a:pt x="5802" y="30570"/>
                      <a:pt x="5663" y="30570"/>
                    </a:cubicBezTo>
                    <a:close/>
                    <a:moveTo>
                      <a:pt x="3125" y="33108"/>
                    </a:moveTo>
                    <a:cubicBezTo>
                      <a:pt x="2986" y="33108"/>
                      <a:pt x="2844" y="33165"/>
                      <a:pt x="2730" y="33279"/>
                    </a:cubicBezTo>
                    <a:cubicBezTo>
                      <a:pt x="2531" y="33478"/>
                      <a:pt x="2531" y="33819"/>
                      <a:pt x="2730" y="34018"/>
                    </a:cubicBezTo>
                    <a:cubicBezTo>
                      <a:pt x="2844" y="34132"/>
                      <a:pt x="2986" y="34189"/>
                      <a:pt x="3129" y="34189"/>
                    </a:cubicBezTo>
                    <a:cubicBezTo>
                      <a:pt x="3242" y="34189"/>
                      <a:pt x="3384" y="34132"/>
                      <a:pt x="3498" y="34018"/>
                    </a:cubicBezTo>
                    <a:cubicBezTo>
                      <a:pt x="3697" y="33819"/>
                      <a:pt x="3697" y="33478"/>
                      <a:pt x="3498" y="33279"/>
                    </a:cubicBezTo>
                    <a:cubicBezTo>
                      <a:pt x="3399" y="33165"/>
                      <a:pt x="3264" y="33108"/>
                      <a:pt x="3125" y="33108"/>
                    </a:cubicBezTo>
                    <a:close/>
                    <a:moveTo>
                      <a:pt x="569" y="35660"/>
                    </a:moveTo>
                    <a:cubicBezTo>
                      <a:pt x="434" y="35660"/>
                      <a:pt x="299" y="35710"/>
                      <a:pt x="200" y="35810"/>
                    </a:cubicBezTo>
                    <a:cubicBezTo>
                      <a:pt x="1" y="36037"/>
                      <a:pt x="1" y="36379"/>
                      <a:pt x="200" y="36578"/>
                    </a:cubicBezTo>
                    <a:cubicBezTo>
                      <a:pt x="313" y="36691"/>
                      <a:pt x="427" y="36720"/>
                      <a:pt x="569" y="36720"/>
                    </a:cubicBezTo>
                    <a:cubicBezTo>
                      <a:pt x="711" y="36720"/>
                      <a:pt x="854" y="36691"/>
                      <a:pt x="939" y="36578"/>
                    </a:cubicBezTo>
                    <a:cubicBezTo>
                      <a:pt x="1166" y="36379"/>
                      <a:pt x="1166" y="36037"/>
                      <a:pt x="939" y="35810"/>
                    </a:cubicBezTo>
                    <a:cubicBezTo>
                      <a:pt x="839" y="35710"/>
                      <a:pt x="704" y="35660"/>
                      <a:pt x="569" y="356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4760675" y="353925"/>
                <a:ext cx="27050" cy="26875"/>
              </a:xfrm>
              <a:custGeom>
                <a:rect b="b" l="l" r="r" t="t"/>
                <a:pathLst>
                  <a:path extrusionOk="0" h="1075" w="1082">
                    <a:moveTo>
                      <a:pt x="563" y="0"/>
                    </a:moveTo>
                    <a:cubicBezTo>
                      <a:pt x="517" y="0"/>
                      <a:pt x="471" y="7"/>
                      <a:pt x="427" y="22"/>
                    </a:cubicBezTo>
                    <a:cubicBezTo>
                      <a:pt x="399" y="22"/>
                      <a:pt x="370" y="22"/>
                      <a:pt x="342" y="51"/>
                    </a:cubicBezTo>
                    <a:cubicBezTo>
                      <a:pt x="314" y="51"/>
                      <a:pt x="285" y="79"/>
                      <a:pt x="228" y="79"/>
                    </a:cubicBezTo>
                    <a:cubicBezTo>
                      <a:pt x="200" y="107"/>
                      <a:pt x="200" y="136"/>
                      <a:pt x="171" y="164"/>
                    </a:cubicBezTo>
                    <a:cubicBezTo>
                      <a:pt x="143" y="193"/>
                      <a:pt x="115" y="193"/>
                      <a:pt x="86" y="250"/>
                    </a:cubicBezTo>
                    <a:cubicBezTo>
                      <a:pt x="86" y="278"/>
                      <a:pt x="58" y="306"/>
                      <a:pt x="58" y="335"/>
                    </a:cubicBezTo>
                    <a:cubicBezTo>
                      <a:pt x="29" y="363"/>
                      <a:pt x="29" y="392"/>
                      <a:pt x="29" y="420"/>
                    </a:cubicBezTo>
                    <a:cubicBezTo>
                      <a:pt x="1" y="449"/>
                      <a:pt x="1" y="506"/>
                      <a:pt x="1" y="534"/>
                    </a:cubicBezTo>
                    <a:cubicBezTo>
                      <a:pt x="1" y="562"/>
                      <a:pt x="1" y="591"/>
                      <a:pt x="29" y="648"/>
                    </a:cubicBezTo>
                    <a:cubicBezTo>
                      <a:pt x="29" y="676"/>
                      <a:pt x="29" y="705"/>
                      <a:pt x="58" y="733"/>
                    </a:cubicBezTo>
                    <a:cubicBezTo>
                      <a:pt x="58" y="761"/>
                      <a:pt x="86" y="790"/>
                      <a:pt x="86" y="818"/>
                    </a:cubicBezTo>
                    <a:cubicBezTo>
                      <a:pt x="115" y="847"/>
                      <a:pt x="143" y="875"/>
                      <a:pt x="171" y="904"/>
                    </a:cubicBezTo>
                    <a:cubicBezTo>
                      <a:pt x="200" y="932"/>
                      <a:pt x="200" y="961"/>
                      <a:pt x="228" y="989"/>
                    </a:cubicBezTo>
                    <a:cubicBezTo>
                      <a:pt x="285" y="989"/>
                      <a:pt x="314" y="1017"/>
                      <a:pt x="342" y="1017"/>
                    </a:cubicBezTo>
                    <a:cubicBezTo>
                      <a:pt x="370" y="1046"/>
                      <a:pt x="399" y="1046"/>
                      <a:pt x="427" y="1046"/>
                    </a:cubicBezTo>
                    <a:cubicBezTo>
                      <a:pt x="456" y="1074"/>
                      <a:pt x="513" y="1074"/>
                      <a:pt x="541" y="1074"/>
                    </a:cubicBezTo>
                    <a:cubicBezTo>
                      <a:pt x="683" y="1074"/>
                      <a:pt x="825" y="1017"/>
                      <a:pt x="911" y="904"/>
                    </a:cubicBezTo>
                    <a:cubicBezTo>
                      <a:pt x="939" y="875"/>
                      <a:pt x="968" y="847"/>
                      <a:pt x="996" y="818"/>
                    </a:cubicBezTo>
                    <a:cubicBezTo>
                      <a:pt x="996" y="790"/>
                      <a:pt x="1025" y="761"/>
                      <a:pt x="1025" y="733"/>
                    </a:cubicBezTo>
                    <a:cubicBezTo>
                      <a:pt x="1053" y="705"/>
                      <a:pt x="1053" y="676"/>
                      <a:pt x="1053" y="648"/>
                    </a:cubicBezTo>
                    <a:cubicBezTo>
                      <a:pt x="1081" y="591"/>
                      <a:pt x="1081" y="562"/>
                      <a:pt x="1081" y="534"/>
                    </a:cubicBezTo>
                    <a:cubicBezTo>
                      <a:pt x="1081" y="506"/>
                      <a:pt x="1053" y="449"/>
                      <a:pt x="1053" y="420"/>
                    </a:cubicBezTo>
                    <a:cubicBezTo>
                      <a:pt x="1053" y="392"/>
                      <a:pt x="1053" y="363"/>
                      <a:pt x="1025" y="335"/>
                    </a:cubicBezTo>
                    <a:cubicBezTo>
                      <a:pt x="1025" y="306"/>
                      <a:pt x="996" y="278"/>
                      <a:pt x="996" y="250"/>
                    </a:cubicBezTo>
                    <a:cubicBezTo>
                      <a:pt x="968" y="193"/>
                      <a:pt x="939" y="193"/>
                      <a:pt x="911" y="164"/>
                    </a:cubicBezTo>
                    <a:cubicBezTo>
                      <a:pt x="826" y="59"/>
                      <a:pt x="695" y="0"/>
                      <a:pt x="5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88" name="Google Shape;288;p29"/>
            <p:cNvSpPr/>
            <p:nvPr/>
          </p:nvSpPr>
          <p:spPr>
            <a:xfrm rot="2700000">
              <a:off x="7904583" y="2109997"/>
              <a:ext cx="1657859" cy="1677759"/>
            </a:xfrm>
            <a:custGeom>
              <a:rect b="b" l="l" r="r" t="t"/>
              <a:pathLst>
                <a:path extrusionOk="0" h="67111" w="66315">
                  <a:moveTo>
                    <a:pt x="8446" y="67111"/>
                  </a:moveTo>
                  <a:cubicBezTo>
                    <a:pt x="6171" y="67111"/>
                    <a:pt x="4067" y="66258"/>
                    <a:pt x="2474" y="64665"/>
                  </a:cubicBezTo>
                  <a:cubicBezTo>
                    <a:pt x="882" y="63073"/>
                    <a:pt x="0" y="60940"/>
                    <a:pt x="0" y="58694"/>
                  </a:cubicBezTo>
                  <a:cubicBezTo>
                    <a:pt x="0" y="56447"/>
                    <a:pt x="882" y="54343"/>
                    <a:pt x="2474" y="52750"/>
                  </a:cubicBezTo>
                  <a:lnTo>
                    <a:pt x="51954" y="3271"/>
                  </a:lnTo>
                  <a:cubicBezTo>
                    <a:pt x="55224" y="0"/>
                    <a:pt x="60570" y="0"/>
                    <a:pt x="63841" y="3271"/>
                  </a:cubicBezTo>
                  <a:lnTo>
                    <a:pt x="63841" y="3271"/>
                  </a:lnTo>
                  <a:cubicBezTo>
                    <a:pt x="65433" y="4863"/>
                    <a:pt x="66315" y="6996"/>
                    <a:pt x="66315" y="9242"/>
                  </a:cubicBezTo>
                  <a:cubicBezTo>
                    <a:pt x="66315" y="11489"/>
                    <a:pt x="65433" y="13593"/>
                    <a:pt x="63841" y="15186"/>
                  </a:cubicBezTo>
                  <a:lnTo>
                    <a:pt x="14389" y="64665"/>
                  </a:lnTo>
                  <a:cubicBezTo>
                    <a:pt x="12797" y="66258"/>
                    <a:pt x="10692" y="67111"/>
                    <a:pt x="8446" y="67111"/>
                  </a:cubicBezTo>
                  <a:close/>
                  <a:moveTo>
                    <a:pt x="57897" y="2588"/>
                  </a:moveTo>
                  <a:cubicBezTo>
                    <a:pt x="56191" y="2588"/>
                    <a:pt x="54485" y="3242"/>
                    <a:pt x="53205" y="4522"/>
                  </a:cubicBezTo>
                  <a:lnTo>
                    <a:pt x="3725" y="54002"/>
                  </a:lnTo>
                  <a:cubicBezTo>
                    <a:pt x="2474" y="55253"/>
                    <a:pt x="1792" y="56931"/>
                    <a:pt x="1792" y="58694"/>
                  </a:cubicBezTo>
                  <a:cubicBezTo>
                    <a:pt x="1792" y="60457"/>
                    <a:pt x="2474" y="62135"/>
                    <a:pt x="3725" y="63386"/>
                  </a:cubicBezTo>
                  <a:cubicBezTo>
                    <a:pt x="4977" y="64637"/>
                    <a:pt x="6654" y="65348"/>
                    <a:pt x="8418" y="65348"/>
                  </a:cubicBezTo>
                  <a:cubicBezTo>
                    <a:pt x="10209" y="65348"/>
                    <a:pt x="11858" y="64637"/>
                    <a:pt x="13138" y="63386"/>
                  </a:cubicBezTo>
                  <a:lnTo>
                    <a:pt x="62589" y="13934"/>
                  </a:lnTo>
                  <a:cubicBezTo>
                    <a:pt x="63841" y="12683"/>
                    <a:pt x="64523" y="11005"/>
                    <a:pt x="64523" y="9242"/>
                  </a:cubicBezTo>
                  <a:cubicBezTo>
                    <a:pt x="64523" y="7451"/>
                    <a:pt x="63841" y="5801"/>
                    <a:pt x="62589" y="4550"/>
                  </a:cubicBezTo>
                  <a:lnTo>
                    <a:pt x="62589" y="4550"/>
                  </a:lnTo>
                  <a:cubicBezTo>
                    <a:pt x="61310" y="3242"/>
                    <a:pt x="59604" y="2588"/>
                    <a:pt x="57897" y="2588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" name="Google Shape;289;p29"/>
          <p:cNvGrpSpPr/>
          <p:nvPr/>
        </p:nvGrpSpPr>
        <p:grpSpPr>
          <a:xfrm>
            <a:off x="6551233" y="1811472"/>
            <a:ext cx="3759089" cy="707494"/>
            <a:chOff x="6456475" y="3575600"/>
            <a:chExt cx="2936100" cy="552600"/>
          </a:xfrm>
        </p:grpSpPr>
        <p:sp>
          <p:nvSpPr>
            <p:cNvPr id="290" name="Google Shape;290;p29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38"/>
          <p:cNvGrpSpPr/>
          <p:nvPr/>
        </p:nvGrpSpPr>
        <p:grpSpPr>
          <a:xfrm flipH="1">
            <a:off x="-311296" y="150026"/>
            <a:ext cx="1590595" cy="875375"/>
            <a:chOff x="6456464" y="3575600"/>
            <a:chExt cx="1004100" cy="552601"/>
          </a:xfrm>
        </p:grpSpPr>
        <p:sp>
          <p:nvSpPr>
            <p:cNvPr id="411" name="Google Shape;411;p38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3" name="Google Shape;413;p38"/>
          <p:cNvGrpSpPr/>
          <p:nvPr/>
        </p:nvGrpSpPr>
        <p:grpSpPr>
          <a:xfrm flipH="1">
            <a:off x="-425081" y="1025383"/>
            <a:ext cx="1249831" cy="707505"/>
            <a:chOff x="6456475" y="3575600"/>
            <a:chExt cx="976202" cy="552609"/>
          </a:xfrm>
        </p:grpSpPr>
        <p:sp>
          <p:nvSpPr>
            <p:cNvPr id="414" name="Google Shape;414;p38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6" name="Google Shape;416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100"/>
              <a:t>Focus Direction: 3D ICs and TSVs</a:t>
            </a:r>
            <a:endParaRPr sz="31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t/>
            </a:r>
            <a:endParaRPr sz="3100"/>
          </a:p>
        </p:txBody>
      </p:sp>
      <p:sp>
        <p:nvSpPr>
          <p:cNvPr id="417" name="Google Shape;417;p38"/>
          <p:cNvSpPr txBox="1"/>
          <p:nvPr/>
        </p:nvSpPr>
        <p:spPr>
          <a:xfrm>
            <a:off x="1301300" y="1554475"/>
            <a:ext cx="26259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This technology enables integrating multiple dies into a single </a:t>
            </a: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package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H</a:t>
            </a: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igh bandwidth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for HPC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AI </a:t>
            </a: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Application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418" name="Google Shape;41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2175" y="1697275"/>
            <a:ext cx="4849023" cy="273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600"/>
              <a:t> SIMULATION AND ANALYSIS </a:t>
            </a:r>
            <a:endParaRPr sz="2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 sz="1700"/>
              <a:t>Effect of 3D integration on wirelength and signal delay</a:t>
            </a:r>
            <a:endParaRPr b="0" sz="1700"/>
          </a:p>
        </p:txBody>
      </p:sp>
      <p:grpSp>
        <p:nvGrpSpPr>
          <p:cNvPr id="424" name="Google Shape;424;p39"/>
          <p:cNvGrpSpPr/>
          <p:nvPr/>
        </p:nvGrpSpPr>
        <p:grpSpPr>
          <a:xfrm rot="2700000">
            <a:off x="266682" y="-187130"/>
            <a:ext cx="1045765" cy="1045615"/>
            <a:chOff x="3741950" y="353925"/>
            <a:chExt cx="1045775" cy="1045625"/>
          </a:xfrm>
        </p:grpSpPr>
        <p:sp>
          <p:nvSpPr>
            <p:cNvPr id="425" name="Google Shape;425;p39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8" name="Google Shape;428;p39"/>
          <p:cNvGrpSpPr/>
          <p:nvPr/>
        </p:nvGrpSpPr>
        <p:grpSpPr>
          <a:xfrm flipH="1">
            <a:off x="-311296" y="150026"/>
            <a:ext cx="1590595" cy="875375"/>
            <a:chOff x="6456464" y="3575600"/>
            <a:chExt cx="1004100" cy="552601"/>
          </a:xfrm>
        </p:grpSpPr>
        <p:sp>
          <p:nvSpPr>
            <p:cNvPr id="429" name="Google Shape;429;p39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1" name="Google Shape;431;p39"/>
          <p:cNvGrpSpPr/>
          <p:nvPr/>
        </p:nvGrpSpPr>
        <p:grpSpPr>
          <a:xfrm flipH="1">
            <a:off x="-425081" y="1025383"/>
            <a:ext cx="1249831" cy="707505"/>
            <a:chOff x="6456475" y="3575600"/>
            <a:chExt cx="976202" cy="552609"/>
          </a:xfrm>
        </p:grpSpPr>
        <p:sp>
          <p:nvSpPr>
            <p:cNvPr id="432" name="Google Shape;432;p39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34" name="Google Shape;43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5175" y="1251800"/>
            <a:ext cx="4592399" cy="368525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39"/>
          <p:cNvSpPr txBox="1"/>
          <p:nvPr/>
        </p:nvSpPr>
        <p:spPr>
          <a:xfrm>
            <a:off x="1193275" y="1657900"/>
            <a:ext cx="3111900" cy="3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Methodology: </a:t>
            </a:r>
            <a:endParaRPr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Utilized a Monte Carlo simulation framework. The simulation reflects the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transition from a standard 2D planar architecture to a 2-tier 3D IC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Wirelength Reduction (26.41%):</a:t>
            </a: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 considerable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amount of reduction in the global wirelength was ob-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tained by the 3D floorplanning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600"/>
              <a:t> SIMULATION AND ANALYSIS </a:t>
            </a:r>
            <a:endParaRPr sz="2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n" sz="1700"/>
              <a:t>Effect of 3D integration on wirelength and signal delay</a:t>
            </a:r>
            <a:endParaRPr b="0" sz="1700"/>
          </a:p>
        </p:txBody>
      </p:sp>
      <p:grpSp>
        <p:nvGrpSpPr>
          <p:cNvPr id="441" name="Google Shape;441;p40"/>
          <p:cNvGrpSpPr/>
          <p:nvPr/>
        </p:nvGrpSpPr>
        <p:grpSpPr>
          <a:xfrm rot="2700000">
            <a:off x="266682" y="-187130"/>
            <a:ext cx="1045765" cy="1045615"/>
            <a:chOff x="3741950" y="353925"/>
            <a:chExt cx="1045775" cy="1045625"/>
          </a:xfrm>
        </p:grpSpPr>
        <p:sp>
          <p:nvSpPr>
            <p:cNvPr id="442" name="Google Shape;442;p40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0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0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5" name="Google Shape;445;p40"/>
          <p:cNvGrpSpPr/>
          <p:nvPr/>
        </p:nvGrpSpPr>
        <p:grpSpPr>
          <a:xfrm flipH="1">
            <a:off x="-311296" y="150026"/>
            <a:ext cx="1590595" cy="875375"/>
            <a:chOff x="6456464" y="3575600"/>
            <a:chExt cx="1004100" cy="552601"/>
          </a:xfrm>
        </p:grpSpPr>
        <p:sp>
          <p:nvSpPr>
            <p:cNvPr id="446" name="Google Shape;446;p40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8" name="Google Shape;448;p40"/>
          <p:cNvGrpSpPr/>
          <p:nvPr/>
        </p:nvGrpSpPr>
        <p:grpSpPr>
          <a:xfrm flipH="1">
            <a:off x="-425081" y="1025383"/>
            <a:ext cx="1249831" cy="707505"/>
            <a:chOff x="6456475" y="3575600"/>
            <a:chExt cx="976202" cy="552609"/>
          </a:xfrm>
        </p:grpSpPr>
        <p:sp>
          <p:nvSpPr>
            <p:cNvPr id="449" name="Google Shape;449;p40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0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51" name="Google Shape;45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5101" y="1551950"/>
            <a:ext cx="4187449" cy="343915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40"/>
          <p:cNvSpPr txBox="1"/>
          <p:nvPr/>
        </p:nvSpPr>
        <p:spPr>
          <a:xfrm>
            <a:off x="1128425" y="2025300"/>
            <a:ext cx="2615100" cy="18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Delay Reduction (40.01%):</a:t>
            </a: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Substantial </a:t>
            </a: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acceleration, nonlinearly correlated to a decrease in wire-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length.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1"/>
          <p:cNvSpPr txBox="1"/>
          <p:nvPr>
            <p:ph type="title"/>
          </p:nvPr>
        </p:nvSpPr>
        <p:spPr>
          <a:xfrm>
            <a:off x="720000" y="455825"/>
            <a:ext cx="7704000" cy="16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458" name="Google Shape;458;p41"/>
          <p:cNvSpPr txBox="1"/>
          <p:nvPr/>
        </p:nvSpPr>
        <p:spPr>
          <a:xfrm>
            <a:off x="461725" y="968250"/>
            <a:ext cx="8464500" cy="3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459" name="Google Shape;45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750" y="1436725"/>
            <a:ext cx="4950475" cy="2810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000"/>
              <a:t>References</a:t>
            </a:r>
            <a:endParaRPr sz="3000"/>
          </a:p>
        </p:txBody>
      </p:sp>
      <p:sp>
        <p:nvSpPr>
          <p:cNvPr id="465" name="Google Shape;465;p42"/>
          <p:cNvSpPr txBox="1"/>
          <p:nvPr/>
        </p:nvSpPr>
        <p:spPr>
          <a:xfrm>
            <a:off x="461725" y="968250"/>
            <a:ext cx="8464500" cy="3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[1] J. McMillan, “Understanding 3D IC Technology: Unveiling the Future of Integrated Circuits,” Siemens Digital Industries Software Blogs, Nov. 6, 2023. [Online]. Available: https://blogs.sw.siemens.com/semiconductor-packaging/2023/11/06/understanding-3d-ic-technology-future-integrated-circuits/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[2] P. Ramm, A. Klumpp, J. Weber, and M. M. V. Taklo, “3D System-on-Chip technologies for More than Moore systems,” Microsyst. Technol., vol. 16, no. 7, pp. 1051–1055, Jul. 2010, doi: 10.1007/s00542-009-0976-1.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[3] J. P. Kent and J. Prasad, “Microelectronics for the real world: Moore versus More than Moore,” in Proc. 2008 IEEE Int. Symp. Semicond. Manuf., Santa Clara, CA, USA, 2008, pp. 1–4.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[4] Himanshu, “Breaking the Monolithic: The Rise of Chiplet Architecture,” Medium, May 15, 2024. [Online]. Available: https://medium.com/@himanshu0525125/breaking-the-monolithic-the-rise-of-chiplet-architecture-bed913a959d6. [Accessed: Dec. 18, 2025].</a:t>
            </a: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3"/>
          <p:cNvSpPr txBox="1"/>
          <p:nvPr>
            <p:ph type="title"/>
          </p:nvPr>
        </p:nvSpPr>
        <p:spPr>
          <a:xfrm>
            <a:off x="713275" y="540000"/>
            <a:ext cx="4448100" cy="13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71" name="Google Shape;471;p43"/>
          <p:cNvSpPr txBox="1"/>
          <p:nvPr>
            <p:ph idx="1" type="subTitle"/>
          </p:nvPr>
        </p:nvSpPr>
        <p:spPr>
          <a:xfrm>
            <a:off x="713225" y="1841450"/>
            <a:ext cx="44481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600">
                <a:solidFill>
                  <a:schemeClr val="dk2"/>
                </a:solidFill>
              </a:rPr>
              <a:t>Do you have any questions?</a:t>
            </a:r>
            <a:endParaRPr b="1"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2" name="Google Shape;472;p43"/>
          <p:cNvSpPr txBox="1"/>
          <p:nvPr/>
        </p:nvSpPr>
        <p:spPr>
          <a:xfrm>
            <a:off x="713225" y="435445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Please keep this slide for attribution</a:t>
            </a:r>
            <a:endParaRPr b="0" i="0" sz="12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73" name="Google Shape;473;p43"/>
          <p:cNvSpPr/>
          <p:nvPr/>
        </p:nvSpPr>
        <p:spPr>
          <a:xfrm flipH="1">
            <a:off x="-326999" y="3038800"/>
            <a:ext cx="4899000" cy="707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lt2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4" name="Google Shape;474;p43"/>
          <p:cNvGrpSpPr/>
          <p:nvPr/>
        </p:nvGrpSpPr>
        <p:grpSpPr>
          <a:xfrm>
            <a:off x="1467184" y="3038850"/>
            <a:ext cx="707400" cy="707400"/>
            <a:chOff x="1467184" y="3038850"/>
            <a:chExt cx="707400" cy="707400"/>
          </a:xfrm>
        </p:grpSpPr>
        <p:sp>
          <p:nvSpPr>
            <p:cNvPr id="475" name="Google Shape;475;p43"/>
            <p:cNvSpPr/>
            <p:nvPr/>
          </p:nvSpPr>
          <p:spPr>
            <a:xfrm flipH="1">
              <a:off x="1467184" y="3038850"/>
              <a:ext cx="707400" cy="707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76" name="Google Shape;476;p43"/>
            <p:cNvGrpSpPr/>
            <p:nvPr/>
          </p:nvGrpSpPr>
          <p:grpSpPr>
            <a:xfrm>
              <a:off x="1675294" y="3262297"/>
              <a:ext cx="291180" cy="260405"/>
              <a:chOff x="3824739" y="3890112"/>
              <a:chExt cx="208105" cy="186110"/>
            </a:xfrm>
          </p:grpSpPr>
          <p:sp>
            <p:nvSpPr>
              <p:cNvPr id="477" name="Google Shape;477;p43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rect b="b" l="l" r="r" t="t"/>
                <a:pathLst>
                  <a:path extrusionOk="0" h="3787" w="1502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43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rect b="b" l="l" r="r" t="t"/>
                <a:pathLst>
                  <a:path extrusionOk="0" h="1728" w="1728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43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rect b="b" l="l" r="r" t="t"/>
                <a:pathLst>
                  <a:path extrusionOk="0" h="3787" w="4026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80" name="Google Shape;480;p43"/>
          <p:cNvGrpSpPr/>
          <p:nvPr/>
        </p:nvGrpSpPr>
        <p:grpSpPr>
          <a:xfrm>
            <a:off x="2614434" y="3038850"/>
            <a:ext cx="707400" cy="707400"/>
            <a:chOff x="2614434" y="3038850"/>
            <a:chExt cx="707400" cy="707400"/>
          </a:xfrm>
        </p:grpSpPr>
        <p:sp>
          <p:nvSpPr>
            <p:cNvPr id="481" name="Google Shape;481;p43"/>
            <p:cNvSpPr/>
            <p:nvPr/>
          </p:nvSpPr>
          <p:spPr>
            <a:xfrm flipH="1">
              <a:off x="2614434" y="3038850"/>
              <a:ext cx="707400" cy="707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43"/>
            <p:cNvSpPr/>
            <p:nvPr/>
          </p:nvSpPr>
          <p:spPr>
            <a:xfrm>
              <a:off x="2808716" y="3262349"/>
              <a:ext cx="318837" cy="260401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3" name="Google Shape;483;p43"/>
          <p:cNvGrpSpPr/>
          <p:nvPr/>
        </p:nvGrpSpPr>
        <p:grpSpPr>
          <a:xfrm>
            <a:off x="3864609" y="3038800"/>
            <a:ext cx="707400" cy="707400"/>
            <a:chOff x="3864609" y="3038800"/>
            <a:chExt cx="707400" cy="707400"/>
          </a:xfrm>
        </p:grpSpPr>
        <p:sp>
          <p:nvSpPr>
            <p:cNvPr id="484" name="Google Shape;484;p43"/>
            <p:cNvSpPr/>
            <p:nvPr/>
          </p:nvSpPr>
          <p:spPr>
            <a:xfrm flipH="1">
              <a:off x="3864609" y="3038800"/>
              <a:ext cx="707400" cy="707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5" name="Google Shape;485;p43"/>
            <p:cNvGrpSpPr/>
            <p:nvPr/>
          </p:nvGrpSpPr>
          <p:grpSpPr>
            <a:xfrm>
              <a:off x="4047322" y="3262296"/>
              <a:ext cx="341880" cy="260407"/>
              <a:chOff x="5590763" y="3890208"/>
              <a:chExt cx="262661" cy="200052"/>
            </a:xfrm>
          </p:grpSpPr>
          <p:sp>
            <p:nvSpPr>
              <p:cNvPr id="486" name="Google Shape;486;p43"/>
              <p:cNvSpPr/>
              <p:nvPr/>
            </p:nvSpPr>
            <p:spPr>
              <a:xfrm>
                <a:off x="5590763" y="3890208"/>
                <a:ext cx="262661" cy="200052"/>
              </a:xfrm>
              <a:custGeom>
                <a:rect b="b" l="l" r="r" t="t"/>
                <a:pathLst>
                  <a:path extrusionOk="0" h="6285" w="8252">
                    <a:moveTo>
                      <a:pt x="4123" y="1"/>
                    </a:moveTo>
                    <a:cubicBezTo>
                      <a:pt x="3010" y="1"/>
                      <a:pt x="1900" y="63"/>
                      <a:pt x="799" y="188"/>
                    </a:cubicBezTo>
                    <a:cubicBezTo>
                      <a:pt x="513" y="224"/>
                      <a:pt x="287" y="450"/>
                      <a:pt x="239" y="712"/>
                    </a:cubicBezTo>
                    <a:cubicBezTo>
                      <a:pt x="1" y="2319"/>
                      <a:pt x="1" y="3963"/>
                      <a:pt x="239" y="5570"/>
                    </a:cubicBezTo>
                    <a:cubicBezTo>
                      <a:pt x="287" y="5844"/>
                      <a:pt x="513" y="6058"/>
                      <a:pt x="799" y="6082"/>
                    </a:cubicBezTo>
                    <a:cubicBezTo>
                      <a:pt x="1894" y="6201"/>
                      <a:pt x="3013" y="6284"/>
                      <a:pt x="4132" y="6284"/>
                    </a:cubicBezTo>
                    <a:cubicBezTo>
                      <a:pt x="4609" y="6284"/>
                      <a:pt x="5085" y="6260"/>
                      <a:pt x="5561" y="6249"/>
                    </a:cubicBezTo>
                    <a:cubicBezTo>
                      <a:pt x="5644" y="6249"/>
                      <a:pt x="5716" y="6177"/>
                      <a:pt x="5716" y="6070"/>
                    </a:cubicBezTo>
                    <a:cubicBezTo>
                      <a:pt x="5716" y="5963"/>
                      <a:pt x="5633" y="5891"/>
                      <a:pt x="5537" y="5891"/>
                    </a:cubicBezTo>
                    <a:cubicBezTo>
                      <a:pt x="5051" y="5914"/>
                      <a:pt x="4564" y="5925"/>
                      <a:pt x="4076" y="5925"/>
                    </a:cubicBezTo>
                    <a:cubicBezTo>
                      <a:pt x="2998" y="5925"/>
                      <a:pt x="1916" y="5868"/>
                      <a:pt x="834" y="5737"/>
                    </a:cubicBezTo>
                    <a:cubicBezTo>
                      <a:pt x="715" y="5725"/>
                      <a:pt x="620" y="5641"/>
                      <a:pt x="596" y="5498"/>
                    </a:cubicBezTo>
                    <a:cubicBezTo>
                      <a:pt x="382" y="3927"/>
                      <a:pt x="382" y="2319"/>
                      <a:pt x="596" y="736"/>
                    </a:cubicBezTo>
                    <a:cubicBezTo>
                      <a:pt x="620" y="617"/>
                      <a:pt x="715" y="522"/>
                      <a:pt x="834" y="498"/>
                    </a:cubicBezTo>
                    <a:cubicBezTo>
                      <a:pt x="1942" y="379"/>
                      <a:pt x="3037" y="319"/>
                      <a:pt x="4144" y="319"/>
                    </a:cubicBezTo>
                    <a:cubicBezTo>
                      <a:pt x="5240" y="319"/>
                      <a:pt x="6347" y="379"/>
                      <a:pt x="7442" y="498"/>
                    </a:cubicBezTo>
                    <a:cubicBezTo>
                      <a:pt x="7561" y="522"/>
                      <a:pt x="7669" y="605"/>
                      <a:pt x="7680" y="736"/>
                    </a:cubicBezTo>
                    <a:cubicBezTo>
                      <a:pt x="7907" y="2319"/>
                      <a:pt x="7907" y="3927"/>
                      <a:pt x="7680" y="5498"/>
                    </a:cubicBezTo>
                    <a:cubicBezTo>
                      <a:pt x="7669" y="5617"/>
                      <a:pt x="7561" y="5725"/>
                      <a:pt x="7442" y="5737"/>
                    </a:cubicBezTo>
                    <a:cubicBezTo>
                      <a:pt x="7085" y="5784"/>
                      <a:pt x="6752" y="5820"/>
                      <a:pt x="6395" y="5844"/>
                    </a:cubicBezTo>
                    <a:cubicBezTo>
                      <a:pt x="6299" y="5844"/>
                      <a:pt x="6228" y="5927"/>
                      <a:pt x="6228" y="6010"/>
                    </a:cubicBezTo>
                    <a:cubicBezTo>
                      <a:pt x="6228" y="6110"/>
                      <a:pt x="6299" y="6178"/>
                      <a:pt x="6386" y="6178"/>
                    </a:cubicBezTo>
                    <a:cubicBezTo>
                      <a:pt x="6393" y="6178"/>
                      <a:pt x="6399" y="6178"/>
                      <a:pt x="6406" y="6177"/>
                    </a:cubicBezTo>
                    <a:cubicBezTo>
                      <a:pt x="6764" y="6141"/>
                      <a:pt x="7121" y="6118"/>
                      <a:pt x="7478" y="6070"/>
                    </a:cubicBezTo>
                    <a:cubicBezTo>
                      <a:pt x="7764" y="6034"/>
                      <a:pt x="7978" y="5820"/>
                      <a:pt x="8026" y="5546"/>
                    </a:cubicBezTo>
                    <a:cubicBezTo>
                      <a:pt x="8252" y="3963"/>
                      <a:pt x="8252" y="2319"/>
                      <a:pt x="8014" y="712"/>
                    </a:cubicBezTo>
                    <a:cubicBezTo>
                      <a:pt x="7966" y="426"/>
                      <a:pt x="7740" y="224"/>
                      <a:pt x="7466" y="188"/>
                    </a:cubicBezTo>
                    <a:cubicBezTo>
                      <a:pt x="6353" y="63"/>
                      <a:pt x="5237" y="1"/>
                      <a:pt x="4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43"/>
              <p:cNvSpPr/>
              <p:nvPr/>
            </p:nvSpPr>
            <p:spPr>
              <a:xfrm>
                <a:off x="5680587" y="3935024"/>
                <a:ext cx="105389" cy="110514"/>
              </a:xfrm>
              <a:custGeom>
                <a:rect b="b" l="l" r="r" t="t"/>
                <a:pathLst>
                  <a:path extrusionOk="0" h="3472" w="3311">
                    <a:moveTo>
                      <a:pt x="334" y="447"/>
                    </a:moveTo>
                    <a:lnTo>
                      <a:pt x="2763" y="1733"/>
                    </a:lnTo>
                    <a:lnTo>
                      <a:pt x="334" y="3007"/>
                    </a:lnTo>
                    <a:lnTo>
                      <a:pt x="334" y="447"/>
                    </a:lnTo>
                    <a:close/>
                    <a:moveTo>
                      <a:pt x="163" y="1"/>
                    </a:moveTo>
                    <a:cubicBezTo>
                      <a:pt x="135" y="1"/>
                      <a:pt x="108" y="7"/>
                      <a:pt x="84" y="18"/>
                    </a:cubicBezTo>
                    <a:cubicBezTo>
                      <a:pt x="36" y="54"/>
                      <a:pt x="1" y="114"/>
                      <a:pt x="1" y="173"/>
                    </a:cubicBezTo>
                    <a:lnTo>
                      <a:pt x="1" y="3293"/>
                    </a:lnTo>
                    <a:cubicBezTo>
                      <a:pt x="1" y="3352"/>
                      <a:pt x="24" y="3412"/>
                      <a:pt x="84" y="3447"/>
                    </a:cubicBezTo>
                    <a:cubicBezTo>
                      <a:pt x="120" y="3459"/>
                      <a:pt x="144" y="3471"/>
                      <a:pt x="179" y="3471"/>
                    </a:cubicBezTo>
                    <a:cubicBezTo>
                      <a:pt x="203" y="3471"/>
                      <a:pt x="239" y="3471"/>
                      <a:pt x="251" y="3459"/>
                    </a:cubicBezTo>
                    <a:lnTo>
                      <a:pt x="3227" y="1900"/>
                    </a:lnTo>
                    <a:cubicBezTo>
                      <a:pt x="3287" y="1864"/>
                      <a:pt x="3311" y="1804"/>
                      <a:pt x="3311" y="1745"/>
                    </a:cubicBezTo>
                    <a:cubicBezTo>
                      <a:pt x="3311" y="1673"/>
                      <a:pt x="3287" y="1614"/>
                      <a:pt x="3227" y="1578"/>
                    </a:cubicBezTo>
                    <a:lnTo>
                      <a:pt x="251" y="18"/>
                    </a:lnTo>
                    <a:cubicBezTo>
                      <a:pt x="221" y="7"/>
                      <a:pt x="191" y="1"/>
                      <a:pt x="1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88" name="Google Shape;488;p43"/>
          <p:cNvGrpSpPr/>
          <p:nvPr/>
        </p:nvGrpSpPr>
        <p:grpSpPr>
          <a:xfrm>
            <a:off x="6030920" y="1103972"/>
            <a:ext cx="4357122" cy="707497"/>
            <a:chOff x="6456475" y="3575600"/>
            <a:chExt cx="3403204" cy="552603"/>
          </a:xfrm>
        </p:grpSpPr>
        <p:sp>
          <p:nvSpPr>
            <p:cNvPr id="489" name="Google Shape;489;p43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43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1" name="Google Shape;491;p43"/>
          <p:cNvGrpSpPr/>
          <p:nvPr/>
        </p:nvGrpSpPr>
        <p:grpSpPr>
          <a:xfrm>
            <a:off x="5015575" y="228600"/>
            <a:ext cx="5455165" cy="875381"/>
            <a:chOff x="6456469" y="3575596"/>
            <a:chExt cx="3443700" cy="552604"/>
          </a:xfrm>
        </p:grpSpPr>
        <p:sp>
          <p:nvSpPr>
            <p:cNvPr id="492" name="Google Shape;492;p43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43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4" name="Google Shape;494;p43"/>
          <p:cNvGrpSpPr/>
          <p:nvPr/>
        </p:nvGrpSpPr>
        <p:grpSpPr>
          <a:xfrm>
            <a:off x="7099358" y="1811472"/>
            <a:ext cx="3759089" cy="707494"/>
            <a:chOff x="6456475" y="3575600"/>
            <a:chExt cx="2936100" cy="552600"/>
          </a:xfrm>
        </p:grpSpPr>
        <p:sp>
          <p:nvSpPr>
            <p:cNvPr id="495" name="Google Shape;495;p43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43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/>
          <p:nvPr>
            <p:ph type="title"/>
          </p:nvPr>
        </p:nvSpPr>
        <p:spPr>
          <a:xfrm>
            <a:off x="720000" y="379700"/>
            <a:ext cx="3588600" cy="15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200"/>
              <a:t>BACKGROUND: THE END OF MOORE’S LAW</a:t>
            </a:r>
            <a:endParaRPr sz="3200"/>
          </a:p>
        </p:txBody>
      </p:sp>
      <p:sp>
        <p:nvSpPr>
          <p:cNvPr id="297" name="Google Shape;297;p30"/>
          <p:cNvSpPr txBox="1"/>
          <p:nvPr>
            <p:ph idx="1" type="subTitle"/>
          </p:nvPr>
        </p:nvSpPr>
        <p:spPr>
          <a:xfrm>
            <a:off x="720000" y="1990350"/>
            <a:ext cx="3759000" cy="16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highlight>
                  <a:srgbClr val="FFFFFF"/>
                </a:highlight>
              </a:rPr>
              <a:t>Gordon Moore, co-founder of Fairchild Semiconductor and Intel, predicted in 1965 that transistor doubling would continue for a decade</a:t>
            </a:r>
            <a:endParaRPr sz="1200">
              <a:solidFill>
                <a:srgbClr val="161616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200">
              <a:solidFill>
                <a:srgbClr val="161616"/>
              </a:solidFill>
              <a:highlight>
                <a:srgbClr val="FFFFFF"/>
              </a:highlight>
            </a:endParaRPr>
          </a:p>
        </p:txBody>
      </p:sp>
      <p:grpSp>
        <p:nvGrpSpPr>
          <p:cNvPr id="298" name="Google Shape;298;p30"/>
          <p:cNvGrpSpPr/>
          <p:nvPr/>
        </p:nvGrpSpPr>
        <p:grpSpPr>
          <a:xfrm flipH="1" rot="10800000">
            <a:off x="5587345" y="2134059"/>
            <a:ext cx="4357122" cy="707497"/>
            <a:chOff x="6456475" y="3575600"/>
            <a:chExt cx="3403204" cy="552603"/>
          </a:xfrm>
        </p:grpSpPr>
        <p:sp>
          <p:nvSpPr>
            <p:cNvPr id="299" name="Google Shape;299;p30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" name="Google Shape;301;p30"/>
          <p:cNvGrpSpPr/>
          <p:nvPr/>
        </p:nvGrpSpPr>
        <p:grpSpPr>
          <a:xfrm flipH="1" rot="10800000">
            <a:off x="4572000" y="2841547"/>
            <a:ext cx="5455165" cy="875381"/>
            <a:chOff x="6456469" y="3575596"/>
            <a:chExt cx="3443700" cy="552604"/>
          </a:xfrm>
        </p:grpSpPr>
        <p:sp>
          <p:nvSpPr>
            <p:cNvPr id="302" name="Google Shape;302;p30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4" name="Google Shape;304;p30"/>
          <p:cNvGrpSpPr/>
          <p:nvPr/>
        </p:nvGrpSpPr>
        <p:grpSpPr>
          <a:xfrm flipH="1" rot="10800000">
            <a:off x="6655783" y="1426563"/>
            <a:ext cx="3759089" cy="707494"/>
            <a:chOff x="6456475" y="3575600"/>
            <a:chExt cx="2936100" cy="552600"/>
          </a:xfrm>
        </p:grpSpPr>
        <p:sp>
          <p:nvSpPr>
            <p:cNvPr id="305" name="Google Shape;305;p30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07" name="Google Shape;30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2127" y="1426577"/>
            <a:ext cx="4701875" cy="347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 txBox="1"/>
          <p:nvPr>
            <p:ph type="title"/>
          </p:nvPr>
        </p:nvSpPr>
        <p:spPr>
          <a:xfrm>
            <a:off x="778925" y="919800"/>
            <a:ext cx="3588600" cy="10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200"/>
              <a:t>Quantum Tunnelling</a:t>
            </a:r>
            <a:endParaRPr sz="3200"/>
          </a:p>
        </p:txBody>
      </p:sp>
      <p:sp>
        <p:nvSpPr>
          <p:cNvPr id="313" name="Google Shape;313;p31"/>
          <p:cNvSpPr txBox="1"/>
          <p:nvPr>
            <p:ph idx="1" type="subTitle"/>
          </p:nvPr>
        </p:nvSpPr>
        <p:spPr>
          <a:xfrm>
            <a:off x="720000" y="1990350"/>
            <a:ext cx="3588600" cy="16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>
                <a:solidFill>
                  <a:srgbClr val="000000"/>
                </a:solidFill>
              </a:rPr>
              <a:t>IC technology pushes the boundaries of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>
                <a:solidFill>
                  <a:srgbClr val="000000"/>
                </a:solidFill>
              </a:rPr>
              <a:t>physics. The gate distance in transistors has become so small that charge-carrying electrons can pass through unintended channels</a:t>
            </a:r>
            <a:endParaRPr sz="1200">
              <a:solidFill>
                <a:srgbClr val="000000"/>
              </a:solidFill>
            </a:endParaRPr>
          </a:p>
        </p:txBody>
      </p:sp>
      <p:grpSp>
        <p:nvGrpSpPr>
          <p:cNvPr id="314" name="Google Shape;314;p31"/>
          <p:cNvGrpSpPr/>
          <p:nvPr/>
        </p:nvGrpSpPr>
        <p:grpSpPr>
          <a:xfrm flipH="1" rot="10800000">
            <a:off x="5587345" y="2134059"/>
            <a:ext cx="4357122" cy="707497"/>
            <a:chOff x="6456475" y="3575600"/>
            <a:chExt cx="3403204" cy="552603"/>
          </a:xfrm>
        </p:grpSpPr>
        <p:sp>
          <p:nvSpPr>
            <p:cNvPr id="315" name="Google Shape;315;p31"/>
            <p:cNvSpPr/>
            <p:nvPr/>
          </p:nvSpPr>
          <p:spPr>
            <a:xfrm>
              <a:off x="6456479" y="3575603"/>
              <a:ext cx="3403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" name="Google Shape;317;p31"/>
          <p:cNvGrpSpPr/>
          <p:nvPr/>
        </p:nvGrpSpPr>
        <p:grpSpPr>
          <a:xfrm flipH="1" rot="10800000">
            <a:off x="4572000" y="2841547"/>
            <a:ext cx="5455165" cy="875381"/>
            <a:chOff x="6456469" y="3575596"/>
            <a:chExt cx="3443700" cy="552604"/>
          </a:xfrm>
        </p:grpSpPr>
        <p:sp>
          <p:nvSpPr>
            <p:cNvPr id="318" name="Google Shape;318;p31"/>
            <p:cNvSpPr/>
            <p:nvPr/>
          </p:nvSpPr>
          <p:spPr>
            <a:xfrm>
              <a:off x="6456469" y="3575596"/>
              <a:ext cx="34437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" name="Google Shape;320;p31"/>
          <p:cNvGrpSpPr/>
          <p:nvPr/>
        </p:nvGrpSpPr>
        <p:grpSpPr>
          <a:xfrm flipH="1" rot="10800000">
            <a:off x="6655783" y="1426563"/>
            <a:ext cx="3759089" cy="707494"/>
            <a:chOff x="6456475" y="3575600"/>
            <a:chExt cx="2936100" cy="552600"/>
          </a:xfrm>
        </p:grpSpPr>
        <p:sp>
          <p:nvSpPr>
            <p:cNvPr id="321" name="Google Shape;321;p31"/>
            <p:cNvSpPr/>
            <p:nvPr/>
          </p:nvSpPr>
          <p:spPr>
            <a:xfrm>
              <a:off x="6456475" y="3575600"/>
              <a:ext cx="2936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23" name="Google Shape;32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26565"/>
            <a:ext cx="4587225" cy="24037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32"/>
          <p:cNvGrpSpPr/>
          <p:nvPr/>
        </p:nvGrpSpPr>
        <p:grpSpPr>
          <a:xfrm flipH="1">
            <a:off x="-311297" y="150024"/>
            <a:ext cx="1590595" cy="875375"/>
            <a:chOff x="6456464" y="3575600"/>
            <a:chExt cx="1004100" cy="552601"/>
          </a:xfrm>
        </p:grpSpPr>
        <p:sp>
          <p:nvSpPr>
            <p:cNvPr id="329" name="Google Shape;329;p32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1" name="Google Shape;331;p32"/>
          <p:cNvGrpSpPr/>
          <p:nvPr/>
        </p:nvGrpSpPr>
        <p:grpSpPr>
          <a:xfrm flipH="1">
            <a:off x="-425085" y="1025388"/>
            <a:ext cx="1249832" cy="707506"/>
            <a:chOff x="6456475" y="3575600"/>
            <a:chExt cx="976202" cy="552609"/>
          </a:xfrm>
        </p:grpSpPr>
        <p:sp>
          <p:nvSpPr>
            <p:cNvPr id="332" name="Google Shape;332;p32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4" name="Google Shape;334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900"/>
              <a:t>More Than Moore (MtM): A new Era</a:t>
            </a:r>
            <a:endParaRPr sz="2900"/>
          </a:p>
        </p:txBody>
      </p:sp>
      <p:sp>
        <p:nvSpPr>
          <p:cNvPr id="335" name="Google Shape;335;p32"/>
          <p:cNvSpPr txBox="1"/>
          <p:nvPr/>
        </p:nvSpPr>
        <p:spPr>
          <a:xfrm>
            <a:off x="1353050" y="1267250"/>
            <a:ext cx="63558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 different approach to semiconductor innovation</a:t>
            </a:r>
            <a:endParaRPr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36" name="Google Shape;336;p32"/>
          <p:cNvSpPr txBox="1"/>
          <p:nvPr/>
        </p:nvSpPr>
        <p:spPr>
          <a:xfrm>
            <a:off x="684625" y="2026325"/>
            <a:ext cx="7420800" cy="25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MtM focuses on: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Parallel functional diversification,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Heterogeneous integration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system-level innovation.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integrate both digital and non-digital functionalities (RF, power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sensors, actuators, mixed-signal components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33"/>
          <p:cNvGrpSpPr/>
          <p:nvPr/>
        </p:nvGrpSpPr>
        <p:grpSpPr>
          <a:xfrm flipH="1">
            <a:off x="-311296" y="150026"/>
            <a:ext cx="1590595" cy="875375"/>
            <a:chOff x="6456464" y="3575600"/>
            <a:chExt cx="1004100" cy="552601"/>
          </a:xfrm>
        </p:grpSpPr>
        <p:sp>
          <p:nvSpPr>
            <p:cNvPr id="342" name="Google Shape;342;p33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4" name="Google Shape;344;p33"/>
          <p:cNvGrpSpPr/>
          <p:nvPr/>
        </p:nvGrpSpPr>
        <p:grpSpPr>
          <a:xfrm flipH="1">
            <a:off x="-425081" y="1025383"/>
            <a:ext cx="1249831" cy="707505"/>
            <a:chOff x="6456475" y="3575600"/>
            <a:chExt cx="976202" cy="552609"/>
          </a:xfrm>
        </p:grpSpPr>
        <p:sp>
          <p:nvSpPr>
            <p:cNvPr id="345" name="Google Shape;345;p33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7" name="Google Shape;347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900"/>
              <a:t>More Than Moore (MtM): A new Era</a:t>
            </a:r>
            <a:endParaRPr sz="2900"/>
          </a:p>
        </p:txBody>
      </p:sp>
      <p:sp>
        <p:nvSpPr>
          <p:cNvPr id="348" name="Google Shape;348;p33"/>
          <p:cNvSpPr txBox="1"/>
          <p:nvPr/>
        </p:nvSpPr>
        <p:spPr>
          <a:xfrm>
            <a:off x="712800" y="2026325"/>
            <a:ext cx="35745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 different approach to semiconductor innovation</a:t>
            </a:r>
            <a:endParaRPr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49" name="Google Shape;349;p33"/>
          <p:cNvSpPr txBox="1"/>
          <p:nvPr/>
        </p:nvSpPr>
        <p:spPr>
          <a:xfrm>
            <a:off x="712800" y="1482500"/>
            <a:ext cx="7420800" cy="25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pic>
        <p:nvPicPr>
          <p:cNvPr id="350" name="Google Shape;3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8248" y="1195325"/>
            <a:ext cx="4856050" cy="377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oogle Shape;355;p34"/>
          <p:cNvGrpSpPr/>
          <p:nvPr/>
        </p:nvGrpSpPr>
        <p:grpSpPr>
          <a:xfrm flipH="1">
            <a:off x="-311296" y="150026"/>
            <a:ext cx="1590595" cy="875375"/>
            <a:chOff x="6456464" y="3575600"/>
            <a:chExt cx="1004100" cy="552601"/>
          </a:xfrm>
        </p:grpSpPr>
        <p:sp>
          <p:nvSpPr>
            <p:cNvPr id="356" name="Google Shape;356;p34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8" name="Google Shape;358;p34"/>
          <p:cNvGrpSpPr/>
          <p:nvPr/>
        </p:nvGrpSpPr>
        <p:grpSpPr>
          <a:xfrm flipH="1">
            <a:off x="-425081" y="1025383"/>
            <a:ext cx="1249831" cy="707505"/>
            <a:chOff x="6456475" y="3575600"/>
            <a:chExt cx="976202" cy="552609"/>
          </a:xfrm>
        </p:grpSpPr>
        <p:sp>
          <p:nvSpPr>
            <p:cNvPr id="359" name="Google Shape;359;p34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4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1" name="Google Shape;361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900"/>
              <a:t>Key Directions in MtM</a:t>
            </a:r>
            <a:endParaRPr sz="2900"/>
          </a:p>
        </p:txBody>
      </p:sp>
      <p:sp>
        <p:nvSpPr>
          <p:cNvPr id="362" name="Google Shape;362;p34"/>
          <p:cNvSpPr txBox="1"/>
          <p:nvPr/>
        </p:nvSpPr>
        <p:spPr>
          <a:xfrm>
            <a:off x="1353050" y="1267250"/>
            <a:ext cx="63558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 different approach to semiconductor innovation</a:t>
            </a:r>
            <a:endParaRPr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363" name="Google Shape;363;p34"/>
          <p:cNvSpPr txBox="1"/>
          <p:nvPr/>
        </p:nvSpPr>
        <p:spPr>
          <a:xfrm>
            <a:off x="684625" y="2026325"/>
            <a:ext cx="7420800" cy="25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MtM focuses on: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3D ICs and TSVs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Heterogeneous integration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Advanced Devices ie. Reconfigurable Field Effect Transistors (RFETs)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integrate both digital and non-digital functionalities (RF, power, sensors, actuators, mixed-signal components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System-in-Package (SiP)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Chiplet-Based Architectures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5"/>
          <p:cNvSpPr txBox="1"/>
          <p:nvPr>
            <p:ph idx="1" type="body"/>
          </p:nvPr>
        </p:nvSpPr>
        <p:spPr>
          <a:xfrm>
            <a:off x="374025" y="1880547"/>
            <a:ext cx="7704000" cy="27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lbert Sans Medium"/>
              <a:buChar char="●"/>
            </a:pPr>
            <a:r>
              <a:rPr lang="en" sz="1600">
                <a:solidFill>
                  <a:srgbClr val="000000"/>
                </a:solidFill>
                <a:latin typeface="Albert Sans Medium"/>
                <a:ea typeface="Albert Sans Medium"/>
                <a:cs typeface="Albert Sans Medium"/>
                <a:sym typeface="Albert Sans Medium"/>
              </a:rPr>
              <a:t>Heterogeneous integration of logic, memory, RF, MEMS, and optical components</a:t>
            </a:r>
            <a:endParaRPr sz="1600">
              <a:solidFill>
                <a:srgbClr val="000000"/>
              </a:solidFill>
              <a:latin typeface="Albert Sans Medium"/>
              <a:ea typeface="Albert Sans Medium"/>
              <a:cs typeface="Albert Sans Medium"/>
              <a:sym typeface="Albert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lbert Sans Medium"/>
              <a:buChar char="●"/>
            </a:pPr>
            <a:r>
              <a:rPr lang="en" sz="1600">
                <a:solidFill>
                  <a:srgbClr val="000000"/>
                </a:solidFill>
                <a:latin typeface="Albert Sans Medium"/>
                <a:ea typeface="Albert Sans Medium"/>
                <a:cs typeface="Albert Sans Medium"/>
                <a:sym typeface="Albert Sans Medium"/>
              </a:rPr>
              <a:t>S</a:t>
            </a:r>
            <a:r>
              <a:rPr lang="en" sz="1600">
                <a:solidFill>
                  <a:srgbClr val="000000"/>
                </a:solidFill>
                <a:latin typeface="Albert Sans Medium"/>
                <a:ea typeface="Albert Sans Medium"/>
                <a:cs typeface="Albert Sans Medium"/>
                <a:sym typeface="Albert Sans Medium"/>
              </a:rPr>
              <a:t>maller size</a:t>
            </a:r>
            <a:endParaRPr sz="1600">
              <a:solidFill>
                <a:srgbClr val="000000"/>
              </a:solidFill>
              <a:latin typeface="Albert Sans Medium"/>
              <a:ea typeface="Albert Sans Medium"/>
              <a:cs typeface="Albert Sans Medium"/>
              <a:sym typeface="Albert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lbert Sans Medium"/>
              <a:buChar char="●"/>
            </a:pPr>
            <a:r>
              <a:rPr lang="en" sz="1600">
                <a:solidFill>
                  <a:srgbClr val="000000"/>
                </a:solidFill>
                <a:latin typeface="Albert Sans Medium"/>
                <a:ea typeface="Albert Sans Medium"/>
                <a:cs typeface="Albert Sans Medium"/>
                <a:sym typeface="Albert Sans Medium"/>
              </a:rPr>
              <a:t>Lower cost</a:t>
            </a:r>
            <a:endParaRPr sz="1600">
              <a:solidFill>
                <a:srgbClr val="000000"/>
              </a:solidFill>
              <a:latin typeface="Albert Sans Medium"/>
              <a:ea typeface="Albert Sans Medium"/>
              <a:cs typeface="Albert Sans Medium"/>
              <a:sym typeface="Albert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lbert Sans Medium"/>
              <a:buChar char="●"/>
            </a:pPr>
            <a:r>
              <a:rPr lang="en" sz="1600">
                <a:solidFill>
                  <a:srgbClr val="000000"/>
                </a:solidFill>
                <a:latin typeface="Albert Sans Medium"/>
                <a:ea typeface="Albert Sans Medium"/>
                <a:cs typeface="Albert Sans Medium"/>
                <a:sym typeface="Albert Sans Medium"/>
              </a:rPr>
              <a:t>F</a:t>
            </a:r>
            <a:r>
              <a:rPr lang="en" sz="1600">
                <a:solidFill>
                  <a:srgbClr val="000000"/>
                </a:solidFill>
                <a:latin typeface="Albert Sans Medium"/>
                <a:ea typeface="Albert Sans Medium"/>
                <a:cs typeface="Albert Sans Medium"/>
                <a:sym typeface="Albert Sans Medium"/>
              </a:rPr>
              <a:t>aster time to market by leveraging commercial off-the-shelf components. </a:t>
            </a:r>
            <a:endParaRPr sz="1600">
              <a:solidFill>
                <a:srgbClr val="000000"/>
              </a:solidFill>
              <a:latin typeface="Albert Sans Medium"/>
              <a:ea typeface="Albert Sans Medium"/>
              <a:cs typeface="Albert Sans Medium"/>
              <a:sym typeface="Albert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300">
              <a:solidFill>
                <a:srgbClr val="000000"/>
              </a:solidFill>
              <a:latin typeface="Albert Sans Medium"/>
              <a:ea typeface="Albert Sans Medium"/>
              <a:cs typeface="Albert Sans Medium"/>
              <a:sym typeface="Albert Sa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latin typeface="Albert Sans Medium"/>
              <a:ea typeface="Albert Sans Medium"/>
              <a:cs typeface="Albert Sans Medium"/>
              <a:sym typeface="Albert Sans Medium"/>
            </a:endParaRPr>
          </a:p>
        </p:txBody>
      </p:sp>
      <p:grpSp>
        <p:nvGrpSpPr>
          <p:cNvPr id="369" name="Google Shape;369;p35"/>
          <p:cNvGrpSpPr/>
          <p:nvPr/>
        </p:nvGrpSpPr>
        <p:grpSpPr>
          <a:xfrm flipH="1">
            <a:off x="-311297" y="150024"/>
            <a:ext cx="1590595" cy="875375"/>
            <a:chOff x="6456464" y="3575600"/>
            <a:chExt cx="1004100" cy="552601"/>
          </a:xfrm>
        </p:grpSpPr>
        <p:sp>
          <p:nvSpPr>
            <p:cNvPr id="370" name="Google Shape;370;p35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2" name="Google Shape;372;p35"/>
          <p:cNvGrpSpPr/>
          <p:nvPr/>
        </p:nvGrpSpPr>
        <p:grpSpPr>
          <a:xfrm flipH="1">
            <a:off x="-425085" y="1025388"/>
            <a:ext cx="1249832" cy="707506"/>
            <a:chOff x="6456475" y="3575600"/>
            <a:chExt cx="976202" cy="552609"/>
          </a:xfrm>
        </p:grpSpPr>
        <p:sp>
          <p:nvSpPr>
            <p:cNvPr id="373" name="Google Shape;373;p35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5" name="Google Shape;375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 SYSTEM-ON-CHIP (SOC) AND SYSTEM-IN-PACKAGE (SIP)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600"/>
              <a:t>CHIPLET-BASED ARCHITECTURES </a:t>
            </a:r>
            <a:endParaRPr/>
          </a:p>
        </p:txBody>
      </p:sp>
      <p:grpSp>
        <p:nvGrpSpPr>
          <p:cNvPr id="381" name="Google Shape;381;p36"/>
          <p:cNvGrpSpPr/>
          <p:nvPr/>
        </p:nvGrpSpPr>
        <p:grpSpPr>
          <a:xfrm rot="2700000">
            <a:off x="266682" y="-187130"/>
            <a:ext cx="1045765" cy="1045615"/>
            <a:chOff x="3741950" y="353925"/>
            <a:chExt cx="1045775" cy="1045625"/>
          </a:xfrm>
        </p:grpSpPr>
        <p:sp>
          <p:nvSpPr>
            <p:cNvPr id="382" name="Google Shape;382;p36"/>
            <p:cNvSpPr/>
            <p:nvPr/>
          </p:nvSpPr>
          <p:spPr>
            <a:xfrm>
              <a:off x="3741950" y="1372675"/>
              <a:ext cx="26325" cy="26875"/>
            </a:xfrm>
            <a:custGeom>
              <a:rect b="b" l="l" r="r" t="t"/>
              <a:pathLst>
                <a:path extrusionOk="0" h="1075" w="1053">
                  <a:moveTo>
                    <a:pt x="526" y="1"/>
                  </a:moveTo>
                  <a:cubicBezTo>
                    <a:pt x="491" y="1"/>
                    <a:pt x="455" y="8"/>
                    <a:pt x="427" y="22"/>
                  </a:cubicBezTo>
                  <a:cubicBezTo>
                    <a:pt x="398" y="22"/>
                    <a:pt x="370" y="22"/>
                    <a:pt x="313" y="50"/>
                  </a:cubicBezTo>
                  <a:cubicBezTo>
                    <a:pt x="284" y="50"/>
                    <a:pt x="256" y="79"/>
                    <a:pt x="228" y="107"/>
                  </a:cubicBezTo>
                  <a:cubicBezTo>
                    <a:pt x="199" y="107"/>
                    <a:pt x="171" y="136"/>
                    <a:pt x="142" y="164"/>
                  </a:cubicBezTo>
                  <a:cubicBezTo>
                    <a:pt x="57" y="249"/>
                    <a:pt x="0" y="392"/>
                    <a:pt x="0" y="534"/>
                  </a:cubicBezTo>
                  <a:cubicBezTo>
                    <a:pt x="0" y="676"/>
                    <a:pt x="57" y="818"/>
                    <a:pt x="142" y="903"/>
                  </a:cubicBezTo>
                  <a:cubicBezTo>
                    <a:pt x="171" y="932"/>
                    <a:pt x="199" y="960"/>
                    <a:pt x="228" y="989"/>
                  </a:cubicBezTo>
                  <a:cubicBezTo>
                    <a:pt x="256" y="989"/>
                    <a:pt x="284" y="1017"/>
                    <a:pt x="313" y="1046"/>
                  </a:cubicBezTo>
                  <a:cubicBezTo>
                    <a:pt x="370" y="1046"/>
                    <a:pt x="398" y="1046"/>
                    <a:pt x="427" y="1074"/>
                  </a:cubicBezTo>
                  <a:lnTo>
                    <a:pt x="626" y="1074"/>
                  </a:lnTo>
                  <a:cubicBezTo>
                    <a:pt x="654" y="1046"/>
                    <a:pt x="711" y="1046"/>
                    <a:pt x="739" y="1046"/>
                  </a:cubicBezTo>
                  <a:cubicBezTo>
                    <a:pt x="768" y="1017"/>
                    <a:pt x="796" y="989"/>
                    <a:pt x="825" y="989"/>
                  </a:cubicBezTo>
                  <a:cubicBezTo>
                    <a:pt x="853" y="960"/>
                    <a:pt x="882" y="932"/>
                    <a:pt x="910" y="903"/>
                  </a:cubicBezTo>
                  <a:cubicBezTo>
                    <a:pt x="938" y="903"/>
                    <a:pt x="938" y="875"/>
                    <a:pt x="967" y="847"/>
                  </a:cubicBezTo>
                  <a:cubicBezTo>
                    <a:pt x="995" y="818"/>
                    <a:pt x="995" y="790"/>
                    <a:pt x="1024" y="733"/>
                  </a:cubicBezTo>
                  <a:cubicBezTo>
                    <a:pt x="1024" y="704"/>
                    <a:pt x="1052" y="676"/>
                    <a:pt x="1052" y="648"/>
                  </a:cubicBezTo>
                  <a:cubicBezTo>
                    <a:pt x="1052" y="619"/>
                    <a:pt x="1052" y="562"/>
                    <a:pt x="1052" y="534"/>
                  </a:cubicBezTo>
                  <a:cubicBezTo>
                    <a:pt x="1052" y="392"/>
                    <a:pt x="995" y="249"/>
                    <a:pt x="910" y="164"/>
                  </a:cubicBezTo>
                  <a:cubicBezTo>
                    <a:pt x="882" y="136"/>
                    <a:pt x="853" y="107"/>
                    <a:pt x="825" y="107"/>
                  </a:cubicBezTo>
                  <a:cubicBezTo>
                    <a:pt x="796" y="79"/>
                    <a:pt x="768" y="50"/>
                    <a:pt x="739" y="50"/>
                  </a:cubicBezTo>
                  <a:cubicBezTo>
                    <a:pt x="711" y="22"/>
                    <a:pt x="654" y="22"/>
                    <a:pt x="626" y="22"/>
                  </a:cubicBezTo>
                  <a:cubicBezTo>
                    <a:pt x="597" y="8"/>
                    <a:pt x="562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6"/>
            <p:cNvSpPr/>
            <p:nvPr/>
          </p:nvSpPr>
          <p:spPr>
            <a:xfrm>
              <a:off x="3804500" y="417550"/>
              <a:ext cx="920650" cy="918000"/>
            </a:xfrm>
            <a:custGeom>
              <a:rect b="b" l="l" r="r" t="t"/>
              <a:pathLst>
                <a:path extrusionOk="0" h="36720" w="36826">
                  <a:moveTo>
                    <a:pt x="36232" y="1"/>
                  </a:moveTo>
                  <a:cubicBezTo>
                    <a:pt x="36094" y="1"/>
                    <a:pt x="35959" y="51"/>
                    <a:pt x="35859" y="150"/>
                  </a:cubicBezTo>
                  <a:cubicBezTo>
                    <a:pt x="35660" y="378"/>
                    <a:pt x="35660" y="690"/>
                    <a:pt x="35859" y="918"/>
                  </a:cubicBezTo>
                  <a:cubicBezTo>
                    <a:pt x="35973" y="1003"/>
                    <a:pt x="36115" y="1060"/>
                    <a:pt x="36229" y="1060"/>
                  </a:cubicBezTo>
                  <a:cubicBezTo>
                    <a:pt x="36371" y="1060"/>
                    <a:pt x="36513" y="1003"/>
                    <a:pt x="36627" y="918"/>
                  </a:cubicBezTo>
                  <a:cubicBezTo>
                    <a:pt x="36826" y="690"/>
                    <a:pt x="36826" y="378"/>
                    <a:pt x="36627" y="150"/>
                  </a:cubicBezTo>
                  <a:cubicBezTo>
                    <a:pt x="36513" y="51"/>
                    <a:pt x="36371" y="1"/>
                    <a:pt x="36232" y="1"/>
                  </a:cubicBezTo>
                  <a:close/>
                  <a:moveTo>
                    <a:pt x="33694" y="2560"/>
                  </a:moveTo>
                  <a:cubicBezTo>
                    <a:pt x="33556" y="2560"/>
                    <a:pt x="33414" y="2610"/>
                    <a:pt x="33300" y="2709"/>
                  </a:cubicBezTo>
                  <a:cubicBezTo>
                    <a:pt x="33101" y="2909"/>
                    <a:pt x="33101" y="3250"/>
                    <a:pt x="33300" y="3449"/>
                  </a:cubicBezTo>
                  <a:cubicBezTo>
                    <a:pt x="33414" y="3563"/>
                    <a:pt x="33556" y="3619"/>
                    <a:pt x="33698" y="3619"/>
                  </a:cubicBezTo>
                  <a:cubicBezTo>
                    <a:pt x="33840" y="3619"/>
                    <a:pt x="33954" y="3563"/>
                    <a:pt x="34068" y="3449"/>
                  </a:cubicBezTo>
                  <a:cubicBezTo>
                    <a:pt x="34267" y="3250"/>
                    <a:pt x="34267" y="2909"/>
                    <a:pt x="34068" y="2709"/>
                  </a:cubicBezTo>
                  <a:cubicBezTo>
                    <a:pt x="33968" y="2610"/>
                    <a:pt x="33833" y="2560"/>
                    <a:pt x="33694" y="2560"/>
                  </a:cubicBezTo>
                  <a:close/>
                  <a:moveTo>
                    <a:pt x="31139" y="5091"/>
                  </a:moveTo>
                  <a:cubicBezTo>
                    <a:pt x="31004" y="5091"/>
                    <a:pt x="30869" y="5141"/>
                    <a:pt x="30769" y="5240"/>
                  </a:cubicBezTo>
                  <a:cubicBezTo>
                    <a:pt x="30570" y="5468"/>
                    <a:pt x="30570" y="5809"/>
                    <a:pt x="30769" y="6008"/>
                  </a:cubicBezTo>
                  <a:cubicBezTo>
                    <a:pt x="30883" y="6122"/>
                    <a:pt x="30996" y="6150"/>
                    <a:pt x="31139" y="6150"/>
                  </a:cubicBezTo>
                  <a:cubicBezTo>
                    <a:pt x="31281" y="6150"/>
                    <a:pt x="31423" y="6122"/>
                    <a:pt x="31508" y="6008"/>
                  </a:cubicBezTo>
                  <a:cubicBezTo>
                    <a:pt x="31736" y="5809"/>
                    <a:pt x="31736" y="5468"/>
                    <a:pt x="31508" y="5240"/>
                  </a:cubicBezTo>
                  <a:cubicBezTo>
                    <a:pt x="31409" y="5141"/>
                    <a:pt x="31274" y="5091"/>
                    <a:pt x="31139" y="5091"/>
                  </a:cubicBezTo>
                  <a:close/>
                  <a:moveTo>
                    <a:pt x="28594" y="7650"/>
                  </a:moveTo>
                  <a:cubicBezTo>
                    <a:pt x="28458" y="7650"/>
                    <a:pt x="28323" y="7700"/>
                    <a:pt x="28210" y="7800"/>
                  </a:cubicBezTo>
                  <a:cubicBezTo>
                    <a:pt x="28011" y="7999"/>
                    <a:pt x="28011" y="8340"/>
                    <a:pt x="28210" y="8567"/>
                  </a:cubicBezTo>
                  <a:cubicBezTo>
                    <a:pt x="28323" y="8653"/>
                    <a:pt x="28466" y="8710"/>
                    <a:pt x="28608" y="8710"/>
                  </a:cubicBezTo>
                  <a:cubicBezTo>
                    <a:pt x="28722" y="8710"/>
                    <a:pt x="28864" y="8653"/>
                    <a:pt x="28977" y="8567"/>
                  </a:cubicBezTo>
                  <a:cubicBezTo>
                    <a:pt x="29177" y="8340"/>
                    <a:pt x="29177" y="7999"/>
                    <a:pt x="28977" y="7800"/>
                  </a:cubicBezTo>
                  <a:cubicBezTo>
                    <a:pt x="28864" y="7700"/>
                    <a:pt x="28729" y="7650"/>
                    <a:pt x="28594" y="7650"/>
                  </a:cubicBezTo>
                  <a:close/>
                  <a:moveTo>
                    <a:pt x="26048" y="10188"/>
                  </a:moveTo>
                  <a:cubicBezTo>
                    <a:pt x="25913" y="10188"/>
                    <a:pt x="25778" y="10245"/>
                    <a:pt x="25679" y="10359"/>
                  </a:cubicBezTo>
                  <a:cubicBezTo>
                    <a:pt x="25451" y="10558"/>
                    <a:pt x="25451" y="10899"/>
                    <a:pt x="25679" y="11098"/>
                  </a:cubicBezTo>
                  <a:cubicBezTo>
                    <a:pt x="25764" y="11212"/>
                    <a:pt x="25906" y="11269"/>
                    <a:pt x="26048" y="11269"/>
                  </a:cubicBezTo>
                  <a:cubicBezTo>
                    <a:pt x="26191" y="11269"/>
                    <a:pt x="26333" y="11212"/>
                    <a:pt x="26418" y="11098"/>
                  </a:cubicBezTo>
                  <a:cubicBezTo>
                    <a:pt x="26646" y="10899"/>
                    <a:pt x="26646" y="10558"/>
                    <a:pt x="26418" y="10359"/>
                  </a:cubicBezTo>
                  <a:cubicBezTo>
                    <a:pt x="26319" y="10245"/>
                    <a:pt x="26184" y="10188"/>
                    <a:pt x="26048" y="10188"/>
                  </a:cubicBezTo>
                  <a:close/>
                  <a:moveTo>
                    <a:pt x="23493" y="12741"/>
                  </a:moveTo>
                  <a:cubicBezTo>
                    <a:pt x="23354" y="12741"/>
                    <a:pt x="23219" y="12790"/>
                    <a:pt x="23120" y="12890"/>
                  </a:cubicBezTo>
                  <a:cubicBezTo>
                    <a:pt x="22920" y="13089"/>
                    <a:pt x="22920" y="13430"/>
                    <a:pt x="23120" y="13658"/>
                  </a:cubicBezTo>
                  <a:cubicBezTo>
                    <a:pt x="23233" y="13743"/>
                    <a:pt x="23375" y="13800"/>
                    <a:pt x="23489" y="13800"/>
                  </a:cubicBezTo>
                  <a:cubicBezTo>
                    <a:pt x="23631" y="13800"/>
                    <a:pt x="23774" y="13743"/>
                    <a:pt x="23887" y="13658"/>
                  </a:cubicBezTo>
                  <a:cubicBezTo>
                    <a:pt x="24086" y="13430"/>
                    <a:pt x="24086" y="13089"/>
                    <a:pt x="23887" y="12890"/>
                  </a:cubicBezTo>
                  <a:cubicBezTo>
                    <a:pt x="23774" y="12790"/>
                    <a:pt x="23631" y="12741"/>
                    <a:pt x="23493" y="12741"/>
                  </a:cubicBezTo>
                  <a:close/>
                  <a:moveTo>
                    <a:pt x="20958" y="15278"/>
                  </a:moveTo>
                  <a:cubicBezTo>
                    <a:pt x="20823" y="15278"/>
                    <a:pt x="20688" y="15335"/>
                    <a:pt x="20589" y="15449"/>
                  </a:cubicBezTo>
                  <a:cubicBezTo>
                    <a:pt x="20361" y="15648"/>
                    <a:pt x="20361" y="15989"/>
                    <a:pt x="20589" y="16188"/>
                  </a:cubicBezTo>
                  <a:cubicBezTo>
                    <a:pt x="20674" y="16302"/>
                    <a:pt x="20816" y="16359"/>
                    <a:pt x="20958" y="16359"/>
                  </a:cubicBezTo>
                  <a:cubicBezTo>
                    <a:pt x="21101" y="16359"/>
                    <a:pt x="21214" y="16302"/>
                    <a:pt x="21328" y="16188"/>
                  </a:cubicBezTo>
                  <a:cubicBezTo>
                    <a:pt x="21527" y="15989"/>
                    <a:pt x="21527" y="15648"/>
                    <a:pt x="21328" y="15449"/>
                  </a:cubicBezTo>
                  <a:cubicBezTo>
                    <a:pt x="21228" y="15335"/>
                    <a:pt x="21093" y="15278"/>
                    <a:pt x="20958" y="15278"/>
                  </a:cubicBezTo>
                  <a:close/>
                  <a:moveTo>
                    <a:pt x="18399" y="17831"/>
                  </a:moveTo>
                  <a:cubicBezTo>
                    <a:pt x="18264" y="17831"/>
                    <a:pt x="18129" y="17880"/>
                    <a:pt x="18029" y="17980"/>
                  </a:cubicBezTo>
                  <a:cubicBezTo>
                    <a:pt x="17830" y="18207"/>
                    <a:pt x="17830" y="18549"/>
                    <a:pt x="18029" y="18748"/>
                  </a:cubicBezTo>
                  <a:cubicBezTo>
                    <a:pt x="18143" y="18833"/>
                    <a:pt x="18257" y="18890"/>
                    <a:pt x="18399" y="18890"/>
                  </a:cubicBezTo>
                  <a:cubicBezTo>
                    <a:pt x="18541" y="18890"/>
                    <a:pt x="18683" y="18833"/>
                    <a:pt x="18769" y="18748"/>
                  </a:cubicBezTo>
                  <a:cubicBezTo>
                    <a:pt x="18996" y="18549"/>
                    <a:pt x="18996" y="18207"/>
                    <a:pt x="18769" y="17980"/>
                  </a:cubicBezTo>
                  <a:cubicBezTo>
                    <a:pt x="18669" y="17880"/>
                    <a:pt x="18534" y="17831"/>
                    <a:pt x="18399" y="17831"/>
                  </a:cubicBezTo>
                  <a:close/>
                  <a:moveTo>
                    <a:pt x="15865" y="20390"/>
                  </a:moveTo>
                  <a:cubicBezTo>
                    <a:pt x="15726" y="20390"/>
                    <a:pt x="15584" y="20440"/>
                    <a:pt x="15470" y="20539"/>
                  </a:cubicBezTo>
                  <a:cubicBezTo>
                    <a:pt x="15271" y="20738"/>
                    <a:pt x="15271" y="21080"/>
                    <a:pt x="15470" y="21279"/>
                  </a:cubicBezTo>
                  <a:cubicBezTo>
                    <a:pt x="15584" y="21392"/>
                    <a:pt x="15726" y="21449"/>
                    <a:pt x="15868" y="21449"/>
                  </a:cubicBezTo>
                  <a:cubicBezTo>
                    <a:pt x="15982" y="21449"/>
                    <a:pt x="16124" y="21392"/>
                    <a:pt x="16238" y="21279"/>
                  </a:cubicBezTo>
                  <a:cubicBezTo>
                    <a:pt x="16437" y="21080"/>
                    <a:pt x="16437" y="20738"/>
                    <a:pt x="16238" y="20539"/>
                  </a:cubicBezTo>
                  <a:cubicBezTo>
                    <a:pt x="16138" y="20440"/>
                    <a:pt x="16003" y="20390"/>
                    <a:pt x="15865" y="20390"/>
                  </a:cubicBezTo>
                  <a:close/>
                  <a:moveTo>
                    <a:pt x="13309" y="22921"/>
                  </a:moveTo>
                  <a:cubicBezTo>
                    <a:pt x="13174" y="22921"/>
                    <a:pt x="13039" y="22971"/>
                    <a:pt x="12939" y="23070"/>
                  </a:cubicBezTo>
                  <a:cubicBezTo>
                    <a:pt x="12712" y="23298"/>
                    <a:pt x="12712" y="23639"/>
                    <a:pt x="12939" y="23838"/>
                  </a:cubicBezTo>
                  <a:cubicBezTo>
                    <a:pt x="13025" y="23952"/>
                    <a:pt x="13167" y="23980"/>
                    <a:pt x="13309" y="23980"/>
                  </a:cubicBezTo>
                  <a:cubicBezTo>
                    <a:pt x="13451" y="23980"/>
                    <a:pt x="13593" y="23952"/>
                    <a:pt x="13679" y="23838"/>
                  </a:cubicBezTo>
                  <a:cubicBezTo>
                    <a:pt x="13906" y="23639"/>
                    <a:pt x="13906" y="23298"/>
                    <a:pt x="13679" y="23070"/>
                  </a:cubicBezTo>
                  <a:cubicBezTo>
                    <a:pt x="13579" y="22971"/>
                    <a:pt x="13444" y="22921"/>
                    <a:pt x="13309" y="22921"/>
                  </a:cubicBezTo>
                  <a:close/>
                  <a:moveTo>
                    <a:pt x="10764" y="25480"/>
                  </a:moveTo>
                  <a:cubicBezTo>
                    <a:pt x="10629" y="25480"/>
                    <a:pt x="10494" y="25530"/>
                    <a:pt x="10380" y="25629"/>
                  </a:cubicBezTo>
                  <a:cubicBezTo>
                    <a:pt x="10181" y="25829"/>
                    <a:pt x="10181" y="26170"/>
                    <a:pt x="10380" y="26397"/>
                  </a:cubicBezTo>
                  <a:cubicBezTo>
                    <a:pt x="10494" y="26483"/>
                    <a:pt x="10636" y="26539"/>
                    <a:pt x="10778" y="26539"/>
                  </a:cubicBezTo>
                  <a:cubicBezTo>
                    <a:pt x="10892" y="26539"/>
                    <a:pt x="11034" y="26483"/>
                    <a:pt x="11148" y="26397"/>
                  </a:cubicBezTo>
                  <a:cubicBezTo>
                    <a:pt x="11347" y="26170"/>
                    <a:pt x="11347" y="25829"/>
                    <a:pt x="11148" y="25629"/>
                  </a:cubicBezTo>
                  <a:cubicBezTo>
                    <a:pt x="11034" y="25530"/>
                    <a:pt x="10899" y="25480"/>
                    <a:pt x="10764" y="25480"/>
                  </a:cubicBezTo>
                  <a:close/>
                  <a:moveTo>
                    <a:pt x="8219" y="28018"/>
                  </a:moveTo>
                  <a:cubicBezTo>
                    <a:pt x="8084" y="28018"/>
                    <a:pt x="7949" y="28075"/>
                    <a:pt x="7849" y="28189"/>
                  </a:cubicBezTo>
                  <a:cubicBezTo>
                    <a:pt x="7622" y="28388"/>
                    <a:pt x="7622" y="28729"/>
                    <a:pt x="7849" y="28928"/>
                  </a:cubicBezTo>
                  <a:cubicBezTo>
                    <a:pt x="7934" y="29042"/>
                    <a:pt x="8077" y="29099"/>
                    <a:pt x="8219" y="29099"/>
                  </a:cubicBezTo>
                  <a:cubicBezTo>
                    <a:pt x="8361" y="29099"/>
                    <a:pt x="8475" y="29042"/>
                    <a:pt x="8588" y="28928"/>
                  </a:cubicBezTo>
                  <a:cubicBezTo>
                    <a:pt x="8787" y="28729"/>
                    <a:pt x="8787" y="28388"/>
                    <a:pt x="8588" y="28189"/>
                  </a:cubicBezTo>
                  <a:cubicBezTo>
                    <a:pt x="8489" y="28075"/>
                    <a:pt x="8354" y="28018"/>
                    <a:pt x="8219" y="28018"/>
                  </a:cubicBezTo>
                  <a:close/>
                  <a:moveTo>
                    <a:pt x="5663" y="30570"/>
                  </a:moveTo>
                  <a:cubicBezTo>
                    <a:pt x="5524" y="30570"/>
                    <a:pt x="5389" y="30620"/>
                    <a:pt x="5290" y="30720"/>
                  </a:cubicBezTo>
                  <a:cubicBezTo>
                    <a:pt x="5091" y="30947"/>
                    <a:pt x="5091" y="31260"/>
                    <a:pt x="5290" y="31487"/>
                  </a:cubicBezTo>
                  <a:cubicBezTo>
                    <a:pt x="5403" y="31573"/>
                    <a:pt x="5546" y="31630"/>
                    <a:pt x="5659" y="31630"/>
                  </a:cubicBezTo>
                  <a:cubicBezTo>
                    <a:pt x="5802" y="31630"/>
                    <a:pt x="5944" y="31573"/>
                    <a:pt x="6058" y="31487"/>
                  </a:cubicBezTo>
                  <a:cubicBezTo>
                    <a:pt x="6257" y="31260"/>
                    <a:pt x="6257" y="30947"/>
                    <a:pt x="6058" y="30720"/>
                  </a:cubicBezTo>
                  <a:cubicBezTo>
                    <a:pt x="5944" y="30620"/>
                    <a:pt x="5802" y="30570"/>
                    <a:pt x="5663" y="30570"/>
                  </a:cubicBezTo>
                  <a:close/>
                  <a:moveTo>
                    <a:pt x="3125" y="33108"/>
                  </a:moveTo>
                  <a:cubicBezTo>
                    <a:pt x="2986" y="33108"/>
                    <a:pt x="2844" y="33165"/>
                    <a:pt x="2730" y="33279"/>
                  </a:cubicBezTo>
                  <a:cubicBezTo>
                    <a:pt x="2531" y="33478"/>
                    <a:pt x="2531" y="33819"/>
                    <a:pt x="2730" y="34018"/>
                  </a:cubicBezTo>
                  <a:cubicBezTo>
                    <a:pt x="2844" y="34132"/>
                    <a:pt x="2986" y="34189"/>
                    <a:pt x="3129" y="34189"/>
                  </a:cubicBezTo>
                  <a:cubicBezTo>
                    <a:pt x="3242" y="34189"/>
                    <a:pt x="3384" y="34132"/>
                    <a:pt x="3498" y="34018"/>
                  </a:cubicBezTo>
                  <a:cubicBezTo>
                    <a:pt x="3697" y="33819"/>
                    <a:pt x="3697" y="33478"/>
                    <a:pt x="3498" y="33279"/>
                  </a:cubicBezTo>
                  <a:cubicBezTo>
                    <a:pt x="3399" y="33165"/>
                    <a:pt x="3264" y="33108"/>
                    <a:pt x="3125" y="33108"/>
                  </a:cubicBezTo>
                  <a:close/>
                  <a:moveTo>
                    <a:pt x="569" y="35660"/>
                  </a:moveTo>
                  <a:cubicBezTo>
                    <a:pt x="434" y="35660"/>
                    <a:pt x="299" y="35710"/>
                    <a:pt x="200" y="35810"/>
                  </a:cubicBezTo>
                  <a:cubicBezTo>
                    <a:pt x="1" y="36037"/>
                    <a:pt x="1" y="36379"/>
                    <a:pt x="200" y="36578"/>
                  </a:cubicBezTo>
                  <a:cubicBezTo>
                    <a:pt x="313" y="36691"/>
                    <a:pt x="427" y="36720"/>
                    <a:pt x="569" y="36720"/>
                  </a:cubicBezTo>
                  <a:cubicBezTo>
                    <a:pt x="711" y="36720"/>
                    <a:pt x="854" y="36691"/>
                    <a:pt x="939" y="36578"/>
                  </a:cubicBezTo>
                  <a:cubicBezTo>
                    <a:pt x="1166" y="36379"/>
                    <a:pt x="1166" y="36037"/>
                    <a:pt x="939" y="35810"/>
                  </a:cubicBezTo>
                  <a:cubicBezTo>
                    <a:pt x="839" y="35710"/>
                    <a:pt x="704" y="35660"/>
                    <a:pt x="569" y="356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6"/>
            <p:cNvSpPr/>
            <p:nvPr/>
          </p:nvSpPr>
          <p:spPr>
            <a:xfrm>
              <a:off x="4760675" y="353925"/>
              <a:ext cx="27050" cy="26875"/>
            </a:xfrm>
            <a:custGeom>
              <a:rect b="b" l="l" r="r" t="t"/>
              <a:pathLst>
                <a:path extrusionOk="0" h="1075" w="1082">
                  <a:moveTo>
                    <a:pt x="563" y="0"/>
                  </a:moveTo>
                  <a:cubicBezTo>
                    <a:pt x="517" y="0"/>
                    <a:pt x="471" y="7"/>
                    <a:pt x="427" y="22"/>
                  </a:cubicBezTo>
                  <a:cubicBezTo>
                    <a:pt x="399" y="22"/>
                    <a:pt x="370" y="22"/>
                    <a:pt x="342" y="51"/>
                  </a:cubicBezTo>
                  <a:cubicBezTo>
                    <a:pt x="314" y="51"/>
                    <a:pt x="285" y="79"/>
                    <a:pt x="228" y="79"/>
                  </a:cubicBezTo>
                  <a:cubicBezTo>
                    <a:pt x="200" y="107"/>
                    <a:pt x="200" y="136"/>
                    <a:pt x="171" y="164"/>
                  </a:cubicBezTo>
                  <a:cubicBezTo>
                    <a:pt x="143" y="193"/>
                    <a:pt x="115" y="193"/>
                    <a:pt x="86" y="250"/>
                  </a:cubicBezTo>
                  <a:cubicBezTo>
                    <a:pt x="86" y="278"/>
                    <a:pt x="58" y="306"/>
                    <a:pt x="58" y="335"/>
                  </a:cubicBezTo>
                  <a:cubicBezTo>
                    <a:pt x="29" y="363"/>
                    <a:pt x="29" y="392"/>
                    <a:pt x="29" y="420"/>
                  </a:cubicBezTo>
                  <a:cubicBezTo>
                    <a:pt x="1" y="449"/>
                    <a:pt x="1" y="506"/>
                    <a:pt x="1" y="534"/>
                  </a:cubicBezTo>
                  <a:cubicBezTo>
                    <a:pt x="1" y="562"/>
                    <a:pt x="1" y="591"/>
                    <a:pt x="29" y="648"/>
                  </a:cubicBezTo>
                  <a:cubicBezTo>
                    <a:pt x="29" y="676"/>
                    <a:pt x="29" y="705"/>
                    <a:pt x="58" y="733"/>
                  </a:cubicBezTo>
                  <a:cubicBezTo>
                    <a:pt x="58" y="761"/>
                    <a:pt x="86" y="790"/>
                    <a:pt x="86" y="818"/>
                  </a:cubicBezTo>
                  <a:cubicBezTo>
                    <a:pt x="115" y="847"/>
                    <a:pt x="143" y="875"/>
                    <a:pt x="171" y="904"/>
                  </a:cubicBezTo>
                  <a:cubicBezTo>
                    <a:pt x="200" y="932"/>
                    <a:pt x="200" y="961"/>
                    <a:pt x="228" y="989"/>
                  </a:cubicBezTo>
                  <a:cubicBezTo>
                    <a:pt x="285" y="989"/>
                    <a:pt x="314" y="1017"/>
                    <a:pt x="342" y="1017"/>
                  </a:cubicBezTo>
                  <a:cubicBezTo>
                    <a:pt x="370" y="1046"/>
                    <a:pt x="399" y="1046"/>
                    <a:pt x="427" y="1046"/>
                  </a:cubicBezTo>
                  <a:cubicBezTo>
                    <a:pt x="456" y="1074"/>
                    <a:pt x="513" y="1074"/>
                    <a:pt x="541" y="1074"/>
                  </a:cubicBezTo>
                  <a:cubicBezTo>
                    <a:pt x="683" y="1074"/>
                    <a:pt x="825" y="1017"/>
                    <a:pt x="911" y="904"/>
                  </a:cubicBezTo>
                  <a:cubicBezTo>
                    <a:pt x="939" y="875"/>
                    <a:pt x="968" y="847"/>
                    <a:pt x="996" y="818"/>
                  </a:cubicBezTo>
                  <a:cubicBezTo>
                    <a:pt x="996" y="790"/>
                    <a:pt x="1025" y="761"/>
                    <a:pt x="1025" y="733"/>
                  </a:cubicBezTo>
                  <a:cubicBezTo>
                    <a:pt x="1053" y="705"/>
                    <a:pt x="1053" y="676"/>
                    <a:pt x="1053" y="648"/>
                  </a:cubicBezTo>
                  <a:cubicBezTo>
                    <a:pt x="1081" y="591"/>
                    <a:pt x="1081" y="562"/>
                    <a:pt x="1081" y="534"/>
                  </a:cubicBezTo>
                  <a:cubicBezTo>
                    <a:pt x="1081" y="506"/>
                    <a:pt x="1053" y="449"/>
                    <a:pt x="1053" y="420"/>
                  </a:cubicBezTo>
                  <a:cubicBezTo>
                    <a:pt x="1053" y="392"/>
                    <a:pt x="1053" y="363"/>
                    <a:pt x="1025" y="335"/>
                  </a:cubicBezTo>
                  <a:cubicBezTo>
                    <a:pt x="1025" y="306"/>
                    <a:pt x="996" y="278"/>
                    <a:pt x="996" y="250"/>
                  </a:cubicBezTo>
                  <a:cubicBezTo>
                    <a:pt x="968" y="193"/>
                    <a:pt x="939" y="193"/>
                    <a:pt x="911" y="164"/>
                  </a:cubicBezTo>
                  <a:cubicBezTo>
                    <a:pt x="826" y="59"/>
                    <a:pt x="695" y="0"/>
                    <a:pt x="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5" name="Google Shape;385;p36"/>
          <p:cNvGrpSpPr/>
          <p:nvPr/>
        </p:nvGrpSpPr>
        <p:grpSpPr>
          <a:xfrm flipH="1">
            <a:off x="-311297" y="150024"/>
            <a:ext cx="1590595" cy="875375"/>
            <a:chOff x="6456464" y="3575600"/>
            <a:chExt cx="1004100" cy="552601"/>
          </a:xfrm>
        </p:grpSpPr>
        <p:sp>
          <p:nvSpPr>
            <p:cNvPr id="386" name="Google Shape;386;p36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6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8" name="Google Shape;388;p36"/>
          <p:cNvGrpSpPr/>
          <p:nvPr/>
        </p:nvGrpSpPr>
        <p:grpSpPr>
          <a:xfrm flipH="1">
            <a:off x="-425085" y="1025388"/>
            <a:ext cx="1249832" cy="707506"/>
            <a:chOff x="6456475" y="3575600"/>
            <a:chExt cx="976202" cy="552609"/>
          </a:xfrm>
        </p:grpSpPr>
        <p:sp>
          <p:nvSpPr>
            <p:cNvPr id="389" name="Google Shape;389;p36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6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1" name="Google Shape;39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4126" y="1368250"/>
            <a:ext cx="3439150" cy="343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6"/>
          <p:cNvSpPr txBox="1"/>
          <p:nvPr/>
        </p:nvSpPr>
        <p:spPr>
          <a:xfrm>
            <a:off x="1041975" y="1409375"/>
            <a:ext cx="32634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Multiple small chips for different functions (chiplets) Instead of monolithic chip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enables designers to develop highly customized systems for different functionalities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Highly re-usable chiplets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37"/>
          <p:cNvGrpSpPr/>
          <p:nvPr/>
        </p:nvGrpSpPr>
        <p:grpSpPr>
          <a:xfrm flipH="1">
            <a:off x="-311297" y="150024"/>
            <a:ext cx="1590595" cy="875375"/>
            <a:chOff x="6456464" y="3575600"/>
            <a:chExt cx="1004100" cy="552601"/>
          </a:xfrm>
        </p:grpSpPr>
        <p:sp>
          <p:nvSpPr>
            <p:cNvPr id="398" name="Google Shape;398;p37"/>
            <p:cNvSpPr/>
            <p:nvPr/>
          </p:nvSpPr>
          <p:spPr>
            <a:xfrm>
              <a:off x="6456464" y="3575601"/>
              <a:ext cx="10041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3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37"/>
          <p:cNvGrpSpPr/>
          <p:nvPr/>
        </p:nvGrpSpPr>
        <p:grpSpPr>
          <a:xfrm flipH="1">
            <a:off x="-425085" y="1025388"/>
            <a:ext cx="1249832" cy="707506"/>
            <a:chOff x="6456475" y="3575600"/>
            <a:chExt cx="976202" cy="552609"/>
          </a:xfrm>
        </p:grpSpPr>
        <p:sp>
          <p:nvSpPr>
            <p:cNvPr id="401" name="Google Shape;401;p37"/>
            <p:cNvSpPr/>
            <p:nvPr/>
          </p:nvSpPr>
          <p:spPr>
            <a:xfrm>
              <a:off x="6456477" y="3575609"/>
              <a:ext cx="976200" cy="5526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chemeClr val="accent3"/>
                </a:gs>
                <a:gs pos="100000">
                  <a:schemeClr val="lt2"/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6456475" y="3575600"/>
              <a:ext cx="552600" cy="552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3" name="Google Shape;403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100"/>
              <a:t>Focus Direction: 3D ICs and TSVs</a:t>
            </a:r>
            <a:endParaRPr sz="31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t/>
            </a:r>
            <a:endParaRPr sz="3100"/>
          </a:p>
        </p:txBody>
      </p:sp>
      <p:pic>
        <p:nvPicPr>
          <p:cNvPr id="404" name="Google Shape;4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0374" y="1094500"/>
            <a:ext cx="447384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37"/>
          <p:cNvSpPr txBox="1"/>
          <p:nvPr/>
        </p:nvSpPr>
        <p:spPr>
          <a:xfrm>
            <a:off x="1301300" y="1554475"/>
            <a:ext cx="26259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Greater Density and Functionality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Performance and Bandwidth by  </a:t>
            </a: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facilitate </a:t>
            </a: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TSVs, reducing lengths of interconnects 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Reduction of Power consumption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</a:pPr>
            <a:r>
              <a:rPr lang="en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Thermal Management</a:t>
            </a:r>
            <a:endParaRPr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aunch Product Crowdfunding Pitch Deck by Slidesgo">
  <a:themeElements>
    <a:clrScheme name="Simple Light">
      <a:dk1>
        <a:srgbClr val="191919"/>
      </a:dk1>
      <a:lt1>
        <a:srgbClr val="FFFFFF"/>
      </a:lt1>
      <a:dk2>
        <a:srgbClr val="002080"/>
      </a:dk2>
      <a:lt2>
        <a:srgbClr val="0336D0"/>
      </a:lt2>
      <a:accent1>
        <a:srgbClr val="1382DB"/>
      </a:accent1>
      <a:accent2>
        <a:srgbClr val="1FC2E1"/>
      </a:accent2>
      <a:accent3>
        <a:srgbClr val="08E0DB"/>
      </a:accent3>
      <a:accent4>
        <a:srgbClr val="03FCD5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